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80" r:id="rId17"/>
    <p:sldId id="281" r:id="rId18"/>
    <p:sldId id="282" r:id="rId19"/>
    <p:sldId id="283" r:id="rId20"/>
    <p:sldId id="275"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4000" dirty="0" smtClean="0"/>
              <a:t>Η περίοδος της κατοχής στα έργα της συλλογής Γ.Ι. </a:t>
            </a:r>
            <a:r>
              <a:rPr lang="el-GR" sz="4000" dirty="0" err="1" smtClean="0"/>
              <a:t>Κατσίγρα</a:t>
            </a:r>
            <a:endParaRPr lang="el-GR" sz="4000" dirty="0"/>
          </a:p>
        </p:txBody>
      </p:sp>
      <p:sp>
        <p:nvSpPr>
          <p:cNvPr id="3" name="Υπότιτλος 2"/>
          <p:cNvSpPr>
            <a:spLocks noGrp="1"/>
          </p:cNvSpPr>
          <p:nvPr>
            <p:ph type="subTitle" idx="1"/>
          </p:nvPr>
        </p:nvSpPr>
        <p:spPr/>
        <p:txBody>
          <a:bodyPr>
            <a:normAutofit/>
          </a:bodyPr>
          <a:lstStyle/>
          <a:p>
            <a:r>
              <a:rPr lang="el-GR" sz="3200" dirty="0" smtClean="0"/>
              <a:t>ενότητα: «Αγωνιστικότητα»</a:t>
            </a:r>
          </a:p>
          <a:p>
            <a:r>
              <a:rPr lang="el-GR" sz="3200" dirty="0" smtClean="0"/>
              <a:t>1941 - 1944 </a:t>
            </a:r>
            <a:endParaRPr lang="el-GR" sz="3200" dirty="0"/>
          </a:p>
        </p:txBody>
      </p:sp>
    </p:spTree>
    <p:extLst>
      <p:ext uri="{BB962C8B-B14F-4D97-AF65-F5344CB8AC3E}">
        <p14:creationId xmlns:p14="http://schemas.microsoft.com/office/powerpoint/2010/main" val="347089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8452" y="1377548"/>
            <a:ext cx="9601196" cy="1303867"/>
          </a:xfrm>
        </p:spPr>
        <p:txBody>
          <a:bodyPr>
            <a:normAutofit/>
          </a:bodyPr>
          <a:lstStyle/>
          <a:p>
            <a:pPr algn="l"/>
            <a:r>
              <a:rPr lang="el-GR" sz="1400" dirty="0"/>
              <a:t>Δημήτρης Κατσικογιάννης (1915-1991)</a:t>
            </a:r>
            <a:br>
              <a:rPr lang="el-GR" sz="1400" dirty="0"/>
            </a:br>
            <a:r>
              <a:rPr lang="el-GR" sz="1400" dirty="0"/>
              <a:t>Αυτοπροσωπογραφία</a:t>
            </a:r>
            <a:br>
              <a:rPr lang="el-GR" sz="1400" dirty="0"/>
            </a:br>
            <a:r>
              <a:rPr lang="el-GR" sz="1400" dirty="0"/>
              <a:t>Λάδι σε μουσαμά, 56,5</a:t>
            </a:r>
            <a:r>
              <a:rPr lang="en-US" sz="1400" dirty="0"/>
              <a:t>x40</a:t>
            </a:r>
            <a:r>
              <a:rPr lang="el-GR" sz="1400" dirty="0"/>
              <a:t> εκ.</a:t>
            </a:r>
          </a:p>
        </p:txBody>
      </p:sp>
      <p:sp>
        <p:nvSpPr>
          <p:cNvPr id="4" name="Θέση περιεχομένου 3"/>
          <p:cNvSpPr>
            <a:spLocks noGrp="1"/>
          </p:cNvSpPr>
          <p:nvPr>
            <p:ph sz="half" idx="2"/>
          </p:nvPr>
        </p:nvSpPr>
        <p:spPr/>
        <p:txBody>
          <a:bodyPr>
            <a:normAutofit fontScale="92500" lnSpcReduction="10000"/>
          </a:bodyPr>
          <a:lstStyle/>
          <a:p>
            <a:pPr algn="just"/>
            <a:r>
              <a:rPr lang="el-GR" sz="2100" dirty="0"/>
              <a:t>Ο Δημήτρης Κατσικογιάννης συλλαμβάνεται και φυλακίζεται για δεκατρία χρόνια στις φυλακές της Κέρκυρας, της Λάρισας, της Αλικαρνασσού και των Τρικάλων. Στο διάστημα αυτό δεν έπαψε ποτέ να ζωγραφίζει πορτρέτα ανώνυμων αγωνιστών της Εθνικής Αντίστασης σκιαγραφώντας μέσα από τη γεώδη παλέτα του την αξιοπρέπεια, το ακλόνητο ήθος και το ψυχικό μεγαλείο απλών ανθρώπων που δεν είχαν γεννηθεί ήρωες, αλλά η ιστορία τους έταξε αυτό το ρόλο.</a:t>
            </a:r>
          </a:p>
          <a:p>
            <a:endParaRPr lang="el-GR" dirty="0"/>
          </a:p>
        </p:txBody>
      </p:sp>
      <p:pic>
        <p:nvPicPr>
          <p:cNvPr id="5" name="Θέση περιεχομένου 5">
            <a:extLst>
              <a:ext uri="{FF2B5EF4-FFF2-40B4-BE49-F238E27FC236}">
                <a16:creationId xmlns:a16="http://schemas.microsoft.com/office/drawing/2014/main" xmlns="" id="{D20E7576-1C8C-4ECB-89DB-C6BB1BE504FC}"/>
              </a:ext>
            </a:extLst>
          </p:cNvPr>
          <p:cNvPicPr>
            <a:picLocks noGrp="1" noChangeAspect="1"/>
          </p:cNvPicPr>
          <p:nvPr>
            <p:ph sz="half" idx="1"/>
          </p:nvPr>
        </p:nvPicPr>
        <p:blipFill>
          <a:blip r:embed="rId2"/>
          <a:stretch>
            <a:fillRect/>
          </a:stretch>
        </p:blipFill>
        <p:spPr>
          <a:xfrm>
            <a:off x="1413672" y="2560511"/>
            <a:ext cx="2675532" cy="3309937"/>
          </a:xfrm>
        </p:spPr>
      </p:pic>
      <p:sp>
        <p:nvSpPr>
          <p:cNvPr id="6" name="TextBox 5"/>
          <p:cNvSpPr txBox="1"/>
          <p:nvPr/>
        </p:nvSpPr>
        <p:spPr>
          <a:xfrm>
            <a:off x="11064240" y="5573885"/>
            <a:ext cx="337752" cy="369332"/>
          </a:xfrm>
          <a:prstGeom prst="rect">
            <a:avLst/>
          </a:prstGeom>
          <a:noFill/>
        </p:spPr>
        <p:txBody>
          <a:bodyPr wrap="square" rtlCol="0">
            <a:spAutoFit/>
          </a:bodyPr>
          <a:lstStyle/>
          <a:p>
            <a:r>
              <a:rPr lang="el-GR" dirty="0"/>
              <a:t>9</a:t>
            </a:r>
          </a:p>
        </p:txBody>
      </p:sp>
    </p:spTree>
    <p:extLst>
      <p:ext uri="{BB962C8B-B14F-4D97-AF65-F5344CB8AC3E}">
        <p14:creationId xmlns:p14="http://schemas.microsoft.com/office/powerpoint/2010/main" val="67329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03640" y="1344597"/>
            <a:ext cx="9601196" cy="1303867"/>
          </a:xfrm>
        </p:spPr>
        <p:txBody>
          <a:bodyPr>
            <a:normAutofit/>
          </a:bodyPr>
          <a:lstStyle/>
          <a:p>
            <a:pPr algn="l"/>
            <a:r>
              <a:rPr lang="el-GR" sz="1400" dirty="0"/>
              <a:t>Δημήτρης Κατσικογιάννης (1915-1991)                                                                   Δημήτρης Κατσικογιάννης (1915-1991)</a:t>
            </a:r>
            <a:br>
              <a:rPr lang="el-GR" sz="1400" dirty="0"/>
            </a:br>
            <a:r>
              <a:rPr lang="el-GR" sz="1400" dirty="0"/>
              <a:t>Προσωπογραφία άνδρα                                                                                           Προσωπογραφία άνδρα</a:t>
            </a:r>
            <a:br>
              <a:rPr lang="el-GR" sz="1400" dirty="0"/>
            </a:br>
            <a:r>
              <a:rPr lang="el-GR" sz="1400" dirty="0"/>
              <a:t>Λάδι σε μουσαμά, 57</a:t>
            </a:r>
            <a:r>
              <a:rPr lang="en-US" sz="1400" dirty="0"/>
              <a:t>x</a:t>
            </a:r>
            <a:r>
              <a:rPr lang="el-GR" sz="1400" dirty="0"/>
              <a:t>40,5 εκ.                                                                                 </a:t>
            </a:r>
            <a:r>
              <a:rPr lang="el-GR" sz="1400" dirty="0" smtClean="0"/>
              <a:t>Λάδι </a:t>
            </a:r>
            <a:r>
              <a:rPr lang="el-GR" sz="1400" dirty="0"/>
              <a:t>σε μουσαμά, 56,5</a:t>
            </a:r>
            <a:r>
              <a:rPr lang="en-US" sz="1400" dirty="0"/>
              <a:t>x</a:t>
            </a:r>
            <a:r>
              <a:rPr lang="el-GR" sz="1400" dirty="0"/>
              <a:t>40 εκ.</a:t>
            </a:r>
          </a:p>
        </p:txBody>
      </p:sp>
      <p:pic>
        <p:nvPicPr>
          <p:cNvPr id="5" name="Θέση περιεχομένου 5">
            <a:extLst>
              <a:ext uri="{FF2B5EF4-FFF2-40B4-BE49-F238E27FC236}">
                <a16:creationId xmlns:a16="http://schemas.microsoft.com/office/drawing/2014/main" xmlns="" id="{0074BCA1-032A-4D20-A16E-9C390CA37561}"/>
              </a:ext>
            </a:extLst>
          </p:cNvPr>
          <p:cNvPicPr>
            <a:picLocks noGrp="1" noChangeAspect="1"/>
          </p:cNvPicPr>
          <p:nvPr>
            <p:ph sz="half" idx="1"/>
          </p:nvPr>
        </p:nvPicPr>
        <p:blipFill>
          <a:blip r:embed="rId2"/>
          <a:stretch>
            <a:fillRect/>
          </a:stretch>
        </p:blipFill>
        <p:spPr>
          <a:xfrm>
            <a:off x="1392419" y="2560320"/>
            <a:ext cx="2355571" cy="3309937"/>
          </a:xfrm>
        </p:spPr>
      </p:pic>
      <p:pic>
        <p:nvPicPr>
          <p:cNvPr id="6" name="Θέση περιεχομένου 7">
            <a:extLst>
              <a:ext uri="{FF2B5EF4-FFF2-40B4-BE49-F238E27FC236}">
                <a16:creationId xmlns:a16="http://schemas.microsoft.com/office/drawing/2014/main" xmlns="" id="{5971610D-21D1-44CA-AA1E-C42E1F40DD33}"/>
              </a:ext>
            </a:extLst>
          </p:cNvPr>
          <p:cNvPicPr>
            <a:picLocks noGrp="1" noChangeAspect="1"/>
          </p:cNvPicPr>
          <p:nvPr>
            <p:ph sz="half" idx="2"/>
          </p:nvPr>
        </p:nvPicPr>
        <p:blipFill>
          <a:blip r:embed="rId3"/>
          <a:stretch>
            <a:fillRect/>
          </a:stretch>
        </p:blipFill>
        <p:spPr>
          <a:xfrm>
            <a:off x="7021899" y="2560320"/>
            <a:ext cx="2609333" cy="3309937"/>
          </a:xfrm>
        </p:spPr>
      </p:pic>
      <p:sp>
        <p:nvSpPr>
          <p:cNvPr id="7" name="TextBox 6"/>
          <p:cNvSpPr txBox="1"/>
          <p:nvPr/>
        </p:nvSpPr>
        <p:spPr>
          <a:xfrm>
            <a:off x="11064240" y="5573884"/>
            <a:ext cx="419306" cy="369332"/>
          </a:xfrm>
          <a:prstGeom prst="rect">
            <a:avLst/>
          </a:prstGeom>
          <a:noFill/>
        </p:spPr>
        <p:txBody>
          <a:bodyPr wrap="square" rtlCol="0">
            <a:spAutoFit/>
          </a:bodyPr>
          <a:lstStyle/>
          <a:p>
            <a:r>
              <a:rPr lang="el-GR" dirty="0" smtClean="0"/>
              <a:t>10</a:t>
            </a:r>
            <a:endParaRPr lang="el-GR" dirty="0"/>
          </a:p>
        </p:txBody>
      </p:sp>
    </p:spTree>
    <p:extLst>
      <p:ext uri="{BB962C8B-B14F-4D97-AF65-F5344CB8AC3E}">
        <p14:creationId xmlns:p14="http://schemas.microsoft.com/office/powerpoint/2010/main" val="373294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2599" y="1361073"/>
            <a:ext cx="9601196" cy="1303867"/>
          </a:xfrm>
        </p:spPr>
        <p:txBody>
          <a:bodyPr>
            <a:normAutofit/>
          </a:bodyPr>
          <a:lstStyle/>
          <a:p>
            <a:pPr algn="l"/>
            <a:r>
              <a:rPr lang="el-GR" sz="1400" dirty="0"/>
              <a:t>Δημήτρης Κατσικογιάννης (1915-1991)                                               </a:t>
            </a:r>
            <a:r>
              <a:rPr lang="el-GR" sz="1400" dirty="0" smtClean="0"/>
              <a:t>            </a:t>
            </a:r>
            <a:r>
              <a:rPr lang="el-GR" sz="1400" dirty="0"/>
              <a:t>Δημήτρης Κατσικογιάννης (1915-1991)         </a:t>
            </a:r>
            <a:br>
              <a:rPr lang="el-GR" sz="1400" dirty="0"/>
            </a:br>
            <a:r>
              <a:rPr lang="el-GR" sz="1400" dirty="0"/>
              <a:t>Προσωπογραφία άνδρα                                            </a:t>
            </a:r>
            <a:r>
              <a:rPr lang="el-GR" sz="1400" dirty="0" smtClean="0"/>
              <a:t>                                       Προσωπογραφία </a:t>
            </a:r>
            <a:r>
              <a:rPr lang="el-GR" sz="1400" dirty="0"/>
              <a:t>άνδρα</a:t>
            </a:r>
            <a:br>
              <a:rPr lang="el-GR" sz="1400" dirty="0"/>
            </a:br>
            <a:r>
              <a:rPr lang="el-GR" sz="1400" dirty="0"/>
              <a:t>Λάδι σε μουσαμά, 57</a:t>
            </a:r>
            <a:r>
              <a:rPr lang="en-US" sz="1400" dirty="0"/>
              <a:t>x</a:t>
            </a:r>
            <a:r>
              <a:rPr lang="el-GR" sz="1400" dirty="0"/>
              <a:t>41 εκ.           </a:t>
            </a:r>
            <a:r>
              <a:rPr lang="el-GR" sz="1400" dirty="0" smtClean="0"/>
              <a:t>                                                                 </a:t>
            </a:r>
            <a:r>
              <a:rPr lang="el-GR" sz="1400" dirty="0"/>
              <a:t>Λάδι σε μουσαμά, 56,5</a:t>
            </a:r>
            <a:r>
              <a:rPr lang="en-US" sz="1400" dirty="0"/>
              <a:t>x40 </a:t>
            </a:r>
            <a:r>
              <a:rPr lang="el-GR" sz="1400" dirty="0"/>
              <a:t>εκ.</a:t>
            </a:r>
          </a:p>
        </p:txBody>
      </p:sp>
      <p:pic>
        <p:nvPicPr>
          <p:cNvPr id="5" name="Θέση περιεχομένου 5">
            <a:extLst>
              <a:ext uri="{FF2B5EF4-FFF2-40B4-BE49-F238E27FC236}">
                <a16:creationId xmlns:a16="http://schemas.microsoft.com/office/drawing/2014/main" xmlns="" id="{AB52212F-1700-4610-91B0-7E10C15C34E9}"/>
              </a:ext>
            </a:extLst>
          </p:cNvPr>
          <p:cNvPicPr>
            <a:picLocks noGrp="1" noChangeAspect="1"/>
          </p:cNvPicPr>
          <p:nvPr>
            <p:ph sz="half" idx="1"/>
          </p:nvPr>
        </p:nvPicPr>
        <p:blipFill>
          <a:blip r:embed="rId2"/>
          <a:stretch>
            <a:fillRect/>
          </a:stretch>
        </p:blipFill>
        <p:spPr>
          <a:xfrm>
            <a:off x="1411727" y="2560320"/>
            <a:ext cx="2316955" cy="3309937"/>
          </a:xfrm>
        </p:spPr>
      </p:pic>
      <p:pic>
        <p:nvPicPr>
          <p:cNvPr id="6" name="Θέση περιεχομένου 7">
            <a:extLst>
              <a:ext uri="{FF2B5EF4-FFF2-40B4-BE49-F238E27FC236}">
                <a16:creationId xmlns:a16="http://schemas.microsoft.com/office/drawing/2014/main" xmlns="" id="{FDEA8281-FDF0-462D-9AC8-3CB6F2668061}"/>
              </a:ext>
            </a:extLst>
          </p:cNvPr>
          <p:cNvPicPr>
            <a:picLocks noGrp="1" noChangeAspect="1"/>
          </p:cNvPicPr>
          <p:nvPr>
            <p:ph sz="half" idx="2"/>
          </p:nvPr>
        </p:nvPicPr>
        <p:blipFill>
          <a:blip r:embed="rId3"/>
          <a:stretch>
            <a:fillRect/>
          </a:stretch>
        </p:blipFill>
        <p:spPr>
          <a:xfrm>
            <a:off x="6640903" y="2560320"/>
            <a:ext cx="2300406" cy="3309937"/>
          </a:xfrm>
        </p:spPr>
      </p:pic>
      <p:sp>
        <p:nvSpPr>
          <p:cNvPr id="7" name="TextBox 6"/>
          <p:cNvSpPr txBox="1"/>
          <p:nvPr/>
        </p:nvSpPr>
        <p:spPr>
          <a:xfrm>
            <a:off x="11064240" y="5573884"/>
            <a:ext cx="435782" cy="369332"/>
          </a:xfrm>
          <a:prstGeom prst="rect">
            <a:avLst/>
          </a:prstGeom>
          <a:noFill/>
        </p:spPr>
        <p:txBody>
          <a:bodyPr wrap="square" rtlCol="0">
            <a:spAutoFit/>
          </a:bodyPr>
          <a:lstStyle/>
          <a:p>
            <a:r>
              <a:rPr lang="el-GR" dirty="0" smtClean="0"/>
              <a:t>11</a:t>
            </a:r>
            <a:endParaRPr lang="el-GR" dirty="0"/>
          </a:p>
        </p:txBody>
      </p:sp>
    </p:spTree>
    <p:extLst>
      <p:ext uri="{BB962C8B-B14F-4D97-AF65-F5344CB8AC3E}">
        <p14:creationId xmlns:p14="http://schemas.microsoft.com/office/powerpoint/2010/main" val="100809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8452" y="1369310"/>
            <a:ext cx="9601196" cy="1303867"/>
          </a:xfrm>
        </p:spPr>
        <p:txBody>
          <a:bodyPr>
            <a:normAutofit/>
          </a:bodyPr>
          <a:lstStyle/>
          <a:p>
            <a:pPr algn="l"/>
            <a:r>
              <a:rPr lang="el-GR" sz="1400" dirty="0"/>
              <a:t>Αντώνης Κανάς (1915-1995)                                                                                                                    </a:t>
            </a:r>
            <a:br>
              <a:rPr lang="el-GR" sz="1400" dirty="0"/>
            </a:br>
            <a:r>
              <a:rPr lang="el-GR" sz="1400" dirty="0"/>
              <a:t>Θυσία, 1946</a:t>
            </a:r>
            <a:br>
              <a:rPr lang="el-GR" sz="1400" dirty="0"/>
            </a:br>
            <a:r>
              <a:rPr lang="el-GR" sz="1400" dirty="0"/>
              <a:t>Λιθογραφία, 20</a:t>
            </a:r>
            <a:r>
              <a:rPr lang="en-US" sz="1400" dirty="0"/>
              <a:t>x16 </a:t>
            </a:r>
            <a:r>
              <a:rPr lang="el-GR" sz="1400" dirty="0"/>
              <a:t>εκ.</a:t>
            </a:r>
          </a:p>
        </p:txBody>
      </p:sp>
      <p:sp>
        <p:nvSpPr>
          <p:cNvPr id="4" name="Θέση περιεχομένου 3"/>
          <p:cNvSpPr>
            <a:spLocks noGrp="1"/>
          </p:cNvSpPr>
          <p:nvPr>
            <p:ph sz="half" idx="2"/>
          </p:nvPr>
        </p:nvSpPr>
        <p:spPr/>
        <p:txBody>
          <a:bodyPr/>
          <a:lstStyle/>
          <a:p>
            <a:pPr algn="just"/>
            <a:r>
              <a:rPr lang="el-GR" sz="1900" dirty="0"/>
              <a:t>Ένα εκτενές σύνολο λιθογραφιών του Αντώνη Κανά αναφέρεται στις απάνθρωπες συνθήκες διαβίωσης των Ελλήνων κατά τη διάρκεια της </a:t>
            </a:r>
            <a:r>
              <a:rPr lang="el-GR" sz="1900" dirty="0"/>
              <a:t>κ</a:t>
            </a:r>
            <a:r>
              <a:rPr lang="el-GR" sz="1900" dirty="0" smtClean="0"/>
              <a:t>ατοχής</a:t>
            </a:r>
            <a:r>
              <a:rPr lang="el-GR" sz="1900" dirty="0"/>
              <a:t>, την πείνα, την εξαθλίωση, </a:t>
            </a:r>
            <a:r>
              <a:rPr lang="el-GR" sz="1900" dirty="0" smtClean="0"/>
              <a:t>τον θάνατο, αλλά </a:t>
            </a:r>
            <a:r>
              <a:rPr lang="el-GR" sz="1900" dirty="0"/>
              <a:t>και τον τιτάνιο αγώνα για την απελευθέρωση.</a:t>
            </a:r>
          </a:p>
          <a:p>
            <a:endParaRPr lang="el-GR" dirty="0"/>
          </a:p>
        </p:txBody>
      </p:sp>
      <p:pic>
        <p:nvPicPr>
          <p:cNvPr id="5" name="Θέση περιεχομένου 7">
            <a:extLst>
              <a:ext uri="{FF2B5EF4-FFF2-40B4-BE49-F238E27FC236}">
                <a16:creationId xmlns:a16="http://schemas.microsoft.com/office/drawing/2014/main" xmlns="" id="{A5A73399-8326-45F9-83DF-EC2FF374EA7F}"/>
              </a:ext>
            </a:extLst>
          </p:cNvPr>
          <p:cNvPicPr>
            <a:picLocks noGrp="1" noChangeAspect="1"/>
          </p:cNvPicPr>
          <p:nvPr>
            <p:ph sz="half" idx="1"/>
          </p:nvPr>
        </p:nvPicPr>
        <p:blipFill>
          <a:blip r:embed="rId2"/>
          <a:stretch>
            <a:fillRect/>
          </a:stretch>
        </p:blipFill>
        <p:spPr>
          <a:xfrm>
            <a:off x="1370575" y="2560320"/>
            <a:ext cx="2300406" cy="3309937"/>
          </a:xfrm>
        </p:spPr>
      </p:pic>
      <p:sp>
        <p:nvSpPr>
          <p:cNvPr id="6" name="TextBox 5"/>
          <p:cNvSpPr txBox="1"/>
          <p:nvPr/>
        </p:nvSpPr>
        <p:spPr>
          <a:xfrm>
            <a:off x="11064239" y="5573884"/>
            <a:ext cx="476971" cy="369332"/>
          </a:xfrm>
          <a:prstGeom prst="rect">
            <a:avLst/>
          </a:prstGeom>
          <a:noFill/>
        </p:spPr>
        <p:txBody>
          <a:bodyPr wrap="square" rtlCol="0">
            <a:spAutoFit/>
          </a:bodyPr>
          <a:lstStyle/>
          <a:p>
            <a:r>
              <a:rPr lang="el-GR" dirty="0" smtClean="0"/>
              <a:t>12</a:t>
            </a:r>
            <a:endParaRPr lang="el-GR" dirty="0"/>
          </a:p>
        </p:txBody>
      </p:sp>
    </p:spTree>
    <p:extLst>
      <p:ext uri="{BB962C8B-B14F-4D97-AF65-F5344CB8AC3E}">
        <p14:creationId xmlns:p14="http://schemas.microsoft.com/office/powerpoint/2010/main" val="327733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2276" y="1361072"/>
            <a:ext cx="9601196" cy="1303867"/>
          </a:xfrm>
        </p:spPr>
        <p:txBody>
          <a:bodyPr>
            <a:normAutofit/>
          </a:bodyPr>
          <a:lstStyle/>
          <a:p>
            <a:pPr algn="l"/>
            <a:r>
              <a:rPr lang="el-GR" sz="1400" dirty="0"/>
              <a:t>Αντώνης Κανάς (1915-1995)</a:t>
            </a:r>
            <a:br>
              <a:rPr lang="el-GR" sz="1400" dirty="0"/>
            </a:br>
            <a:r>
              <a:rPr lang="el-GR" sz="1400" dirty="0"/>
              <a:t>Η Μεγάλη Νύχτα, 1946</a:t>
            </a:r>
            <a:br>
              <a:rPr lang="el-GR" sz="1400" dirty="0"/>
            </a:br>
            <a:r>
              <a:rPr lang="el-GR" sz="1400" dirty="0"/>
              <a:t>Λιθογραφία, 18</a:t>
            </a:r>
            <a:r>
              <a:rPr lang="en-US" sz="1400" dirty="0"/>
              <a:t>x</a:t>
            </a:r>
            <a:r>
              <a:rPr lang="el-GR" sz="1400" dirty="0"/>
              <a:t>14,5 εκ.</a:t>
            </a:r>
          </a:p>
        </p:txBody>
      </p:sp>
      <p:sp>
        <p:nvSpPr>
          <p:cNvPr id="4" name="Θέση περιεχομένου 3"/>
          <p:cNvSpPr>
            <a:spLocks noGrp="1"/>
          </p:cNvSpPr>
          <p:nvPr>
            <p:ph sz="half" idx="2"/>
          </p:nvPr>
        </p:nvSpPr>
        <p:spPr/>
        <p:txBody>
          <a:bodyPr>
            <a:normAutofit/>
          </a:bodyPr>
          <a:lstStyle/>
          <a:p>
            <a:pPr algn="just"/>
            <a:r>
              <a:rPr lang="el-GR" sz="1900" dirty="0"/>
              <a:t>Πρόκειται για ένα λεύκωμα με 12 σχέδια από την </a:t>
            </a:r>
            <a:r>
              <a:rPr lang="el-GR" sz="1900" dirty="0" smtClean="0"/>
              <a:t>κατοχή </a:t>
            </a:r>
            <a:r>
              <a:rPr lang="el-GR" sz="1900" dirty="0"/>
              <a:t>το οποίο αποτελείται από 12 λιθογραφίες. Οι απεικονίσεις σε αυτά τα έργα αφορούν μορφές τραγικές οι οποίες αποδίδονται με εξπρεσιονιστικό τρόπο και  επιμηκύνσεις. Είναι όλα τους συμβολιστικά. Θέμα τους ο θάνατος, η θυσία, η πείνα και η Ελλάδα.</a:t>
            </a:r>
          </a:p>
          <a:p>
            <a:pPr marL="0" indent="0" algn="just">
              <a:buNone/>
            </a:pPr>
            <a:endParaRPr lang="el-GR" sz="1900" dirty="0"/>
          </a:p>
        </p:txBody>
      </p:sp>
      <p:pic>
        <p:nvPicPr>
          <p:cNvPr id="5" name="Θέση περιεχομένου 5">
            <a:extLst>
              <a:ext uri="{FF2B5EF4-FFF2-40B4-BE49-F238E27FC236}">
                <a16:creationId xmlns:a16="http://schemas.microsoft.com/office/drawing/2014/main" xmlns="" id="{74301156-8FF1-49F1-9AD0-CD379818F4A0}"/>
              </a:ext>
            </a:extLst>
          </p:cNvPr>
          <p:cNvPicPr>
            <a:picLocks noGrp="1" noChangeAspect="1"/>
          </p:cNvPicPr>
          <p:nvPr>
            <p:ph sz="half" idx="1"/>
          </p:nvPr>
        </p:nvPicPr>
        <p:blipFill>
          <a:blip r:embed="rId2"/>
          <a:stretch>
            <a:fillRect/>
          </a:stretch>
        </p:blipFill>
        <p:spPr>
          <a:xfrm>
            <a:off x="1399844" y="2560511"/>
            <a:ext cx="2719664" cy="3309937"/>
          </a:xfrm>
        </p:spPr>
      </p:pic>
      <p:sp>
        <p:nvSpPr>
          <p:cNvPr id="6" name="TextBox 5"/>
          <p:cNvSpPr txBox="1"/>
          <p:nvPr/>
        </p:nvSpPr>
        <p:spPr>
          <a:xfrm>
            <a:off x="11064240" y="5573885"/>
            <a:ext cx="402830" cy="369332"/>
          </a:xfrm>
          <a:prstGeom prst="rect">
            <a:avLst/>
          </a:prstGeom>
          <a:noFill/>
        </p:spPr>
        <p:txBody>
          <a:bodyPr wrap="square" rtlCol="0">
            <a:spAutoFit/>
          </a:bodyPr>
          <a:lstStyle/>
          <a:p>
            <a:r>
              <a:rPr lang="el-GR" dirty="0" smtClean="0"/>
              <a:t>13</a:t>
            </a:r>
            <a:endParaRPr lang="el-GR" dirty="0"/>
          </a:p>
        </p:txBody>
      </p:sp>
    </p:spTree>
    <p:extLst>
      <p:ext uri="{BB962C8B-B14F-4D97-AF65-F5344CB8AC3E}">
        <p14:creationId xmlns:p14="http://schemas.microsoft.com/office/powerpoint/2010/main" val="4115967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44829" y="1344597"/>
            <a:ext cx="9601196" cy="1303867"/>
          </a:xfrm>
        </p:spPr>
        <p:txBody>
          <a:bodyPr>
            <a:normAutofit/>
          </a:bodyPr>
          <a:lstStyle/>
          <a:p>
            <a:pPr algn="l"/>
            <a:r>
              <a:rPr lang="el-GR" sz="1400" dirty="0" smtClean="0"/>
              <a:t>Αντώνης Κανάς (1915-1995)                                                                                        Αντώνης Κανάς (1915-1995)</a:t>
            </a:r>
            <a:br>
              <a:rPr lang="el-GR" sz="1400" dirty="0" smtClean="0"/>
            </a:br>
            <a:r>
              <a:rPr lang="el-GR" sz="1400" dirty="0" smtClean="0"/>
              <a:t>Καταφύγιο, 1946                                                                                                          Νυχτερινές ειδήσεις, 1946</a:t>
            </a:r>
            <a:br>
              <a:rPr lang="el-GR" sz="1400" dirty="0" smtClean="0"/>
            </a:br>
            <a:r>
              <a:rPr lang="el-GR" sz="1400" dirty="0" smtClean="0"/>
              <a:t>Λιθογραφία, 17</a:t>
            </a:r>
            <a:r>
              <a:rPr lang="en-US" sz="1400" dirty="0" smtClean="0"/>
              <a:t>x</a:t>
            </a:r>
            <a:r>
              <a:rPr lang="el-GR" sz="1400" dirty="0" smtClean="0"/>
              <a:t>16 εκ.                                                                                                  Λιθογραφία, 19,5</a:t>
            </a:r>
            <a:r>
              <a:rPr lang="en-US" sz="1400" dirty="0" smtClean="0"/>
              <a:t>x</a:t>
            </a:r>
            <a:r>
              <a:rPr lang="el-GR" sz="1400" dirty="0" smtClean="0"/>
              <a:t>16,5 εκ.</a:t>
            </a:r>
            <a:endParaRPr lang="el-GR" sz="1400"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26754" y="2560638"/>
            <a:ext cx="3061691" cy="3309937"/>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18832" y="2560638"/>
            <a:ext cx="2443836" cy="3309937"/>
          </a:xfrm>
        </p:spPr>
      </p:pic>
      <p:sp>
        <p:nvSpPr>
          <p:cNvPr id="7" name="TextBox 6"/>
          <p:cNvSpPr txBox="1"/>
          <p:nvPr/>
        </p:nvSpPr>
        <p:spPr>
          <a:xfrm>
            <a:off x="11064240" y="5573885"/>
            <a:ext cx="402830" cy="382072"/>
          </a:xfrm>
          <a:prstGeom prst="rect">
            <a:avLst/>
          </a:prstGeom>
          <a:noFill/>
        </p:spPr>
        <p:txBody>
          <a:bodyPr wrap="square" rtlCol="0">
            <a:spAutoFit/>
          </a:bodyPr>
          <a:lstStyle/>
          <a:p>
            <a:r>
              <a:rPr lang="el-GR" dirty="0" smtClean="0"/>
              <a:t>14</a:t>
            </a:r>
            <a:endParaRPr lang="el-GR" dirty="0"/>
          </a:p>
        </p:txBody>
      </p:sp>
    </p:spTree>
    <p:extLst>
      <p:ext uri="{BB962C8B-B14F-4D97-AF65-F5344CB8AC3E}">
        <p14:creationId xmlns:p14="http://schemas.microsoft.com/office/powerpoint/2010/main" val="256636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1328121"/>
            <a:ext cx="9601196" cy="1303867"/>
          </a:xfrm>
        </p:spPr>
        <p:txBody>
          <a:bodyPr>
            <a:normAutofit/>
          </a:bodyPr>
          <a:lstStyle/>
          <a:p>
            <a:pPr algn="l"/>
            <a:r>
              <a:rPr lang="el-GR" sz="1400" dirty="0" smtClean="0"/>
              <a:t>Αντώνης Κανάς (1915-1995)                                                                                           Αντώνης Κανάς (1915-1995)</a:t>
            </a:r>
            <a:br>
              <a:rPr lang="el-GR" sz="1400" dirty="0" smtClean="0"/>
            </a:br>
            <a:r>
              <a:rPr lang="el-GR" sz="1400" dirty="0" smtClean="0"/>
              <a:t>Το υπόγειο, 1946                                                                                                            Ο μεθυσμένος που ψέλνει, 1946</a:t>
            </a:r>
            <a:br>
              <a:rPr lang="el-GR" sz="1400" dirty="0" smtClean="0"/>
            </a:br>
            <a:r>
              <a:rPr lang="el-GR" sz="1400" dirty="0" smtClean="0"/>
              <a:t>Λιθογραφία, 19</a:t>
            </a:r>
            <a:r>
              <a:rPr lang="en-US" sz="1400" dirty="0" smtClean="0"/>
              <a:t>x</a:t>
            </a:r>
            <a:r>
              <a:rPr lang="el-GR" sz="1400" dirty="0" smtClean="0"/>
              <a:t>14,5εκ.                                                                                                   Λιθογραφία, 11,5</a:t>
            </a:r>
            <a:r>
              <a:rPr lang="en-US" sz="1400" dirty="0" smtClean="0"/>
              <a:t>x</a:t>
            </a:r>
            <a:r>
              <a:rPr lang="el-GR" sz="1400" dirty="0" smtClean="0"/>
              <a:t>16εκ.</a:t>
            </a:r>
            <a:endParaRPr lang="el-GR" sz="1400"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16374" y="2560638"/>
            <a:ext cx="2482452" cy="3309937"/>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21590" y="2560638"/>
            <a:ext cx="2438320" cy="3309937"/>
          </a:xfrm>
        </p:spPr>
      </p:pic>
      <p:sp>
        <p:nvSpPr>
          <p:cNvPr id="7" name="TextBox 6"/>
          <p:cNvSpPr txBox="1"/>
          <p:nvPr/>
        </p:nvSpPr>
        <p:spPr>
          <a:xfrm>
            <a:off x="11064239" y="5573885"/>
            <a:ext cx="452257" cy="382072"/>
          </a:xfrm>
          <a:prstGeom prst="rect">
            <a:avLst/>
          </a:prstGeom>
          <a:noFill/>
        </p:spPr>
        <p:txBody>
          <a:bodyPr wrap="square" rtlCol="0">
            <a:spAutoFit/>
          </a:bodyPr>
          <a:lstStyle/>
          <a:p>
            <a:r>
              <a:rPr lang="el-GR" dirty="0" smtClean="0"/>
              <a:t>15</a:t>
            </a:r>
            <a:endParaRPr lang="el-GR" dirty="0"/>
          </a:p>
        </p:txBody>
      </p:sp>
    </p:spTree>
    <p:extLst>
      <p:ext uri="{BB962C8B-B14F-4D97-AF65-F5344CB8AC3E}">
        <p14:creationId xmlns:p14="http://schemas.microsoft.com/office/powerpoint/2010/main" val="1294216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11878" y="1352834"/>
            <a:ext cx="9601196" cy="1303867"/>
          </a:xfrm>
        </p:spPr>
        <p:txBody>
          <a:bodyPr>
            <a:normAutofit/>
          </a:bodyPr>
          <a:lstStyle/>
          <a:p>
            <a:pPr algn="l"/>
            <a:r>
              <a:rPr lang="el-GR" sz="1400" dirty="0" smtClean="0"/>
              <a:t>Αντώνης Κανάς (1915-1995)                                                                                          Αντώνης Κανάς (1915-1995)</a:t>
            </a:r>
            <a:br>
              <a:rPr lang="el-GR" sz="1400" dirty="0" smtClean="0"/>
            </a:br>
            <a:r>
              <a:rPr lang="el-GR" sz="1400" dirty="0" smtClean="0"/>
              <a:t>Το τραγούδι της πείνας, 1946                                                                                         Οικογένεια, 1946</a:t>
            </a:r>
            <a:br>
              <a:rPr lang="el-GR" sz="1400" dirty="0" smtClean="0"/>
            </a:br>
            <a:r>
              <a:rPr lang="el-GR" sz="1400" dirty="0" smtClean="0"/>
              <a:t>Λιθογραφία, 19</a:t>
            </a:r>
            <a:r>
              <a:rPr lang="en-US" sz="1400" dirty="0" smtClean="0"/>
              <a:t>x</a:t>
            </a:r>
            <a:r>
              <a:rPr lang="el-GR" sz="1400" dirty="0" smtClean="0"/>
              <a:t>16εκ.                                                                                                     Λιθογραφία, 20</a:t>
            </a:r>
            <a:r>
              <a:rPr lang="en-US" sz="1400" dirty="0" smtClean="0"/>
              <a:t>x</a:t>
            </a:r>
            <a:r>
              <a:rPr lang="el-GR" sz="1400" dirty="0" smtClean="0"/>
              <a:t>14εκ.</a:t>
            </a:r>
            <a:endParaRPr lang="el-GR" sz="1400"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46715" y="2560638"/>
            <a:ext cx="2421770" cy="3309937"/>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49173" y="2560638"/>
            <a:ext cx="2383154" cy="3309937"/>
          </a:xfrm>
        </p:spPr>
      </p:pic>
      <p:sp>
        <p:nvSpPr>
          <p:cNvPr id="7" name="TextBox 6"/>
          <p:cNvSpPr txBox="1"/>
          <p:nvPr/>
        </p:nvSpPr>
        <p:spPr>
          <a:xfrm>
            <a:off x="11064240" y="5573885"/>
            <a:ext cx="501684" cy="373834"/>
          </a:xfrm>
          <a:prstGeom prst="rect">
            <a:avLst/>
          </a:prstGeom>
          <a:noFill/>
        </p:spPr>
        <p:txBody>
          <a:bodyPr wrap="square" rtlCol="0">
            <a:spAutoFit/>
          </a:bodyPr>
          <a:lstStyle/>
          <a:p>
            <a:r>
              <a:rPr lang="el-GR" dirty="0" smtClean="0"/>
              <a:t>16</a:t>
            </a:r>
            <a:endParaRPr lang="el-GR" dirty="0"/>
          </a:p>
        </p:txBody>
      </p:sp>
    </p:spTree>
    <p:extLst>
      <p:ext uri="{BB962C8B-B14F-4D97-AF65-F5344CB8AC3E}">
        <p14:creationId xmlns:p14="http://schemas.microsoft.com/office/powerpoint/2010/main" val="259904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87164" y="1336359"/>
            <a:ext cx="9601196" cy="1303867"/>
          </a:xfrm>
        </p:spPr>
        <p:txBody>
          <a:bodyPr>
            <a:normAutofit/>
          </a:bodyPr>
          <a:lstStyle/>
          <a:p>
            <a:pPr algn="l"/>
            <a:r>
              <a:rPr lang="el-GR" sz="1400" dirty="0" smtClean="0"/>
              <a:t>Αντώνης Κανάς (1915-1995)                                                                      Αντώνης Κανάς (1915-1995)</a:t>
            </a:r>
            <a:br>
              <a:rPr lang="el-GR" sz="1400" dirty="0" smtClean="0"/>
            </a:br>
            <a:r>
              <a:rPr lang="el-GR" sz="1400" dirty="0" smtClean="0"/>
              <a:t>Κατάρα Θεού, 1946                                                                                   Το ξόδι, 1946</a:t>
            </a:r>
            <a:br>
              <a:rPr lang="el-GR" sz="1400" dirty="0" smtClean="0"/>
            </a:br>
            <a:r>
              <a:rPr lang="el-GR" sz="1400" dirty="0" smtClean="0"/>
              <a:t>Λιθογραφία, 20,5</a:t>
            </a:r>
            <a:r>
              <a:rPr lang="en-US" sz="1400" dirty="0" smtClean="0"/>
              <a:t>x</a:t>
            </a:r>
            <a:r>
              <a:rPr lang="el-GR" sz="1400" dirty="0" smtClean="0"/>
              <a:t>14εκ.                                                                               Λιθογραφία, 17,5</a:t>
            </a:r>
            <a:r>
              <a:rPr lang="en-US" sz="1400" dirty="0" smtClean="0"/>
              <a:t>x</a:t>
            </a:r>
            <a:r>
              <a:rPr lang="el-GR" sz="1400" dirty="0" smtClean="0"/>
              <a:t>23εκ.</a:t>
            </a:r>
            <a:endParaRPr lang="el-GR" sz="1400"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26705" y="2560638"/>
            <a:ext cx="2261790" cy="3309937"/>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6778" y="2560638"/>
            <a:ext cx="4307944" cy="3309937"/>
          </a:xfrm>
        </p:spPr>
      </p:pic>
      <p:sp>
        <p:nvSpPr>
          <p:cNvPr id="7" name="TextBox 6"/>
          <p:cNvSpPr txBox="1"/>
          <p:nvPr/>
        </p:nvSpPr>
        <p:spPr>
          <a:xfrm>
            <a:off x="11064239" y="5573885"/>
            <a:ext cx="444019" cy="382072"/>
          </a:xfrm>
          <a:prstGeom prst="rect">
            <a:avLst/>
          </a:prstGeom>
          <a:noFill/>
        </p:spPr>
        <p:txBody>
          <a:bodyPr wrap="square" rtlCol="0">
            <a:spAutoFit/>
          </a:bodyPr>
          <a:lstStyle/>
          <a:p>
            <a:r>
              <a:rPr lang="el-GR" dirty="0" smtClean="0"/>
              <a:t>17</a:t>
            </a:r>
            <a:endParaRPr lang="el-GR" dirty="0"/>
          </a:p>
        </p:txBody>
      </p:sp>
    </p:spTree>
    <p:extLst>
      <p:ext uri="{BB962C8B-B14F-4D97-AF65-F5344CB8AC3E}">
        <p14:creationId xmlns:p14="http://schemas.microsoft.com/office/powerpoint/2010/main" val="28803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03640" y="1256771"/>
            <a:ext cx="9601196" cy="1303867"/>
          </a:xfrm>
        </p:spPr>
        <p:txBody>
          <a:bodyPr>
            <a:normAutofit/>
          </a:bodyPr>
          <a:lstStyle/>
          <a:p>
            <a:pPr algn="l"/>
            <a:r>
              <a:rPr lang="el-GR" sz="1400" dirty="0" smtClean="0"/>
              <a:t>Αντώνης Κανάς (1915-1995)                                                                                            Αντώνης Κανάς (1915-1995)</a:t>
            </a:r>
            <a:br>
              <a:rPr lang="el-GR" sz="1400" dirty="0" smtClean="0"/>
            </a:br>
            <a:r>
              <a:rPr lang="el-GR" sz="1400" dirty="0" err="1" smtClean="0"/>
              <a:t>Αποθανέτω</a:t>
            </a:r>
            <a:r>
              <a:rPr lang="el-GR" sz="1400" dirty="0" smtClean="0"/>
              <a:t> της ψυχής μου, 1946                                                                                       Ελλάδα, 1946</a:t>
            </a:r>
            <a:br>
              <a:rPr lang="el-GR" sz="1400" dirty="0" smtClean="0"/>
            </a:br>
            <a:r>
              <a:rPr lang="el-GR" sz="1400" dirty="0" smtClean="0"/>
              <a:t>Λιθογραφία, 20,5</a:t>
            </a:r>
            <a:r>
              <a:rPr lang="en-US" sz="1400" dirty="0" smtClean="0"/>
              <a:t>x</a:t>
            </a:r>
            <a:r>
              <a:rPr lang="el-GR" sz="1400" dirty="0" smtClean="0"/>
              <a:t>16εκ.                                                                                                    Λιθογραφία, 20,5</a:t>
            </a:r>
            <a:r>
              <a:rPr lang="en-US" sz="1400" dirty="0" smtClean="0"/>
              <a:t>x</a:t>
            </a:r>
            <a:r>
              <a:rPr lang="el-GR" sz="1400" dirty="0" smtClean="0"/>
              <a:t>14εκ.</a:t>
            </a:r>
            <a:endParaRPr lang="el-GR" sz="1400"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51529" y="2560638"/>
            <a:ext cx="2212141" cy="3309937"/>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98822" y="2560638"/>
            <a:ext cx="2283856" cy="3309937"/>
          </a:xfrm>
        </p:spPr>
      </p:pic>
      <p:sp>
        <p:nvSpPr>
          <p:cNvPr id="7" name="TextBox 6"/>
          <p:cNvSpPr txBox="1"/>
          <p:nvPr/>
        </p:nvSpPr>
        <p:spPr>
          <a:xfrm>
            <a:off x="11064239" y="5573885"/>
            <a:ext cx="444019" cy="373834"/>
          </a:xfrm>
          <a:prstGeom prst="rect">
            <a:avLst/>
          </a:prstGeom>
          <a:noFill/>
        </p:spPr>
        <p:txBody>
          <a:bodyPr wrap="square" rtlCol="0">
            <a:spAutoFit/>
          </a:bodyPr>
          <a:lstStyle/>
          <a:p>
            <a:r>
              <a:rPr lang="el-GR" dirty="0" smtClean="0"/>
              <a:t>18</a:t>
            </a:r>
            <a:endParaRPr lang="el-GR" dirty="0"/>
          </a:p>
        </p:txBody>
      </p:sp>
    </p:spTree>
    <p:extLst>
      <p:ext uri="{BB962C8B-B14F-4D97-AF65-F5344CB8AC3E}">
        <p14:creationId xmlns:p14="http://schemas.microsoft.com/office/powerpoint/2010/main" val="124569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sp>
        <p:nvSpPr>
          <p:cNvPr id="3" name="Θέση περιεχομένου 2"/>
          <p:cNvSpPr>
            <a:spLocks noGrp="1"/>
          </p:cNvSpPr>
          <p:nvPr>
            <p:ph sz="half" idx="1"/>
          </p:nvPr>
        </p:nvSpPr>
        <p:spPr/>
        <p:txBody>
          <a:bodyPr>
            <a:normAutofit/>
          </a:bodyPr>
          <a:lstStyle/>
          <a:p>
            <a:pPr algn="just"/>
            <a:r>
              <a:rPr lang="el-GR" sz="1900" dirty="0"/>
              <a:t>Ο ρόλος των μουσείων και των εικαστικών συλλογών σήμερα είναι πολλαπλά σημαντικός, καθώς η σχέση τους με την ιστορία, την κοινωνία και τον ανθρώπινο πολιτισμό είναι ιδιαιτέρως ισχυρή</a:t>
            </a:r>
            <a:r>
              <a:rPr lang="el-GR" sz="1900" dirty="0" smtClean="0"/>
              <a:t>.</a:t>
            </a:r>
            <a:endParaRPr lang="el-GR" sz="1900" dirty="0"/>
          </a:p>
          <a:p>
            <a:pPr algn="just"/>
            <a:endParaRPr lang="el-GR" dirty="0"/>
          </a:p>
        </p:txBody>
      </p:sp>
      <p:sp>
        <p:nvSpPr>
          <p:cNvPr id="4" name="Θέση περιεχομένου 3"/>
          <p:cNvSpPr>
            <a:spLocks noGrp="1"/>
          </p:cNvSpPr>
          <p:nvPr>
            <p:ph sz="half" idx="2"/>
          </p:nvPr>
        </p:nvSpPr>
        <p:spPr/>
        <p:txBody>
          <a:bodyPr>
            <a:normAutofit/>
          </a:bodyPr>
          <a:lstStyle/>
          <a:p>
            <a:pPr algn="just"/>
            <a:r>
              <a:rPr lang="el-GR" sz="1900" dirty="0"/>
              <a:t>Τα έργα τέχνης δεν αντιμετωπίζονται μόνο ως φορείς αισθητικής αξίας, αλλά και ως πολύτιμη πηγή πληροφοριών </a:t>
            </a:r>
            <a:r>
              <a:rPr lang="el-GR" sz="1900" dirty="0" smtClean="0"/>
              <a:t>σε διαφορετικές ιστορικές περιόδους.</a:t>
            </a:r>
            <a:endParaRPr lang="el-GR" sz="1900" dirty="0"/>
          </a:p>
          <a:p>
            <a:pPr algn="just"/>
            <a:r>
              <a:rPr lang="el-GR" sz="1900" dirty="0"/>
              <a:t> Στη Δημοτική Πινακοθήκη </a:t>
            </a:r>
            <a:r>
              <a:rPr lang="el-GR" sz="1900" dirty="0" smtClean="0"/>
              <a:t>Λάρισας   Μουσείο </a:t>
            </a:r>
            <a:r>
              <a:rPr lang="el-GR" sz="1900" dirty="0"/>
              <a:t>Γ.Ι. </a:t>
            </a:r>
            <a:r>
              <a:rPr lang="el-GR" sz="1900" dirty="0" err="1"/>
              <a:t>Κατσίγρα</a:t>
            </a:r>
            <a:r>
              <a:rPr lang="el-GR" sz="1900" dirty="0"/>
              <a:t> παρουσιάζονται τα χρόνια της </a:t>
            </a:r>
            <a:r>
              <a:rPr lang="el-GR" sz="1900" dirty="0" smtClean="0"/>
              <a:t>κατοχής και της αντίστασης μέσα </a:t>
            </a:r>
            <a:r>
              <a:rPr lang="el-GR" sz="1900" dirty="0"/>
              <a:t>από την ενότητα «Αγωνιστικότητα».</a:t>
            </a:r>
          </a:p>
          <a:p>
            <a:endParaRPr lang="el-GR" sz="1900" dirty="0"/>
          </a:p>
        </p:txBody>
      </p:sp>
      <p:pic>
        <p:nvPicPr>
          <p:cNvPr id="5" name="Θέση περιεχομένου 5">
            <a:extLst>
              <a:ext uri="{FF2B5EF4-FFF2-40B4-BE49-F238E27FC236}">
                <a16:creationId xmlns:a16="http://schemas.microsoft.com/office/drawing/2014/main" xmlns="" id="{399FFB93-C6F7-4511-8E4F-79F80F8137EC}"/>
              </a:ext>
            </a:extLst>
          </p:cNvPr>
          <p:cNvPicPr>
            <a:picLocks noChangeAspect="1"/>
          </p:cNvPicPr>
          <p:nvPr/>
        </p:nvPicPr>
        <p:blipFill>
          <a:blip r:embed="rId2"/>
          <a:stretch>
            <a:fillRect/>
          </a:stretch>
        </p:blipFill>
        <p:spPr>
          <a:xfrm>
            <a:off x="5311958" y="835326"/>
            <a:ext cx="1409587" cy="1384595"/>
          </a:xfrm>
          <a:prstGeom prst="rect">
            <a:avLst/>
          </a:prstGeom>
        </p:spPr>
      </p:pic>
      <p:sp>
        <p:nvSpPr>
          <p:cNvPr id="6" name="TextBox 5"/>
          <p:cNvSpPr txBox="1"/>
          <p:nvPr/>
        </p:nvSpPr>
        <p:spPr>
          <a:xfrm>
            <a:off x="11064240" y="5573885"/>
            <a:ext cx="337752" cy="369332"/>
          </a:xfrm>
          <a:prstGeom prst="rect">
            <a:avLst/>
          </a:prstGeom>
          <a:noFill/>
        </p:spPr>
        <p:txBody>
          <a:bodyPr wrap="square" rtlCol="0">
            <a:spAutoFit/>
          </a:bodyPr>
          <a:lstStyle/>
          <a:p>
            <a:r>
              <a:rPr lang="el-GR" dirty="0" smtClean="0"/>
              <a:t>1</a:t>
            </a:r>
            <a:endParaRPr lang="el-GR" dirty="0"/>
          </a:p>
        </p:txBody>
      </p:sp>
    </p:spTree>
    <p:extLst>
      <p:ext uri="{BB962C8B-B14F-4D97-AF65-F5344CB8AC3E}">
        <p14:creationId xmlns:p14="http://schemas.microsoft.com/office/powerpoint/2010/main" val="3669464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80746" y="1377548"/>
            <a:ext cx="9601196" cy="1303867"/>
          </a:xfrm>
        </p:spPr>
        <p:txBody>
          <a:bodyPr>
            <a:normAutofit/>
          </a:bodyPr>
          <a:lstStyle/>
          <a:p>
            <a:pPr algn="l"/>
            <a:r>
              <a:rPr lang="el-GR" sz="1400" dirty="0"/>
              <a:t>Γιάννης </a:t>
            </a:r>
            <a:r>
              <a:rPr lang="el-GR" sz="1400" dirty="0" err="1"/>
              <a:t>Ψυχοπαίδης</a:t>
            </a:r>
            <a:r>
              <a:rPr lang="el-GR" sz="1400" dirty="0"/>
              <a:t>, 1945</a:t>
            </a:r>
            <a:br>
              <a:rPr lang="el-GR" sz="1400" dirty="0"/>
            </a:br>
            <a:r>
              <a:rPr lang="el-GR" sz="1400" dirty="0"/>
              <a:t>Αντάρτης, 1965</a:t>
            </a:r>
            <a:br>
              <a:rPr lang="el-GR" sz="1400" dirty="0"/>
            </a:br>
            <a:r>
              <a:rPr lang="el-GR" sz="1400" dirty="0"/>
              <a:t>Ξυλογραφία σε πλάγιο ξύλο, 46</a:t>
            </a:r>
            <a:r>
              <a:rPr lang="en-US" sz="1400" dirty="0"/>
              <a:t>x32,5 </a:t>
            </a:r>
            <a:r>
              <a:rPr lang="el-GR" sz="1400" dirty="0"/>
              <a:t>εκ.</a:t>
            </a:r>
          </a:p>
        </p:txBody>
      </p:sp>
      <p:sp>
        <p:nvSpPr>
          <p:cNvPr id="4" name="Θέση περιεχομένου 3"/>
          <p:cNvSpPr>
            <a:spLocks noGrp="1"/>
          </p:cNvSpPr>
          <p:nvPr>
            <p:ph sz="half" idx="2"/>
          </p:nvPr>
        </p:nvSpPr>
        <p:spPr/>
        <p:txBody>
          <a:bodyPr>
            <a:normAutofit/>
          </a:bodyPr>
          <a:lstStyle/>
          <a:p>
            <a:pPr algn="just"/>
            <a:r>
              <a:rPr lang="el-GR" sz="1900" dirty="0" smtClean="0"/>
              <a:t>Στον «Αντάρτη</a:t>
            </a:r>
            <a:r>
              <a:rPr lang="el-GR" sz="1900" dirty="0" smtClean="0"/>
              <a:t>» </a:t>
            </a:r>
            <a:r>
              <a:rPr lang="el-GR" sz="1900" dirty="0" err="1" smtClean="0"/>
              <a:t>μνημειώνεται</a:t>
            </a:r>
            <a:r>
              <a:rPr lang="el-GR" sz="1900" dirty="0" smtClean="0"/>
              <a:t> το σθένος του </a:t>
            </a:r>
            <a:r>
              <a:rPr lang="el-GR" sz="1900" dirty="0" smtClean="0"/>
              <a:t>αγωνιστή. </a:t>
            </a:r>
            <a:r>
              <a:rPr lang="el-GR" sz="1900" dirty="0" smtClean="0"/>
              <a:t>Στο κέντρο του πίνακα δεσπόζει αντρική μορφή, μετωπική και επιβλητική. Τα χαρακτηριστικά της δεν αποδίδονται καθόλου καθιστώντας την απρόσωπη και απρόσιτη. Η μορφή με το μέγεθός της επιβάλλεται και καθηλώνει τον θεατή.</a:t>
            </a:r>
          </a:p>
          <a:p>
            <a:pPr marL="0" indent="0">
              <a:buNone/>
            </a:pPr>
            <a:endParaRPr lang="el-GR" sz="1900" dirty="0"/>
          </a:p>
        </p:txBody>
      </p:sp>
      <p:pic>
        <p:nvPicPr>
          <p:cNvPr id="5" name="Θέση περιεχομένου 5">
            <a:extLst>
              <a:ext uri="{FF2B5EF4-FFF2-40B4-BE49-F238E27FC236}">
                <a16:creationId xmlns:a16="http://schemas.microsoft.com/office/drawing/2014/main" xmlns="" id="{849837FE-9479-4110-B5EA-392F20CFF812}"/>
              </a:ext>
            </a:extLst>
          </p:cNvPr>
          <p:cNvPicPr>
            <a:picLocks noGrp="1" noChangeAspect="1"/>
          </p:cNvPicPr>
          <p:nvPr>
            <p:ph sz="half" idx="1"/>
          </p:nvPr>
        </p:nvPicPr>
        <p:blipFill>
          <a:blip r:embed="rId2"/>
          <a:stretch>
            <a:fillRect/>
          </a:stretch>
        </p:blipFill>
        <p:spPr>
          <a:xfrm>
            <a:off x="1414375" y="2560320"/>
            <a:ext cx="2361088" cy="3309937"/>
          </a:xfrm>
        </p:spPr>
      </p:pic>
      <p:sp>
        <p:nvSpPr>
          <p:cNvPr id="6" name="TextBox 5"/>
          <p:cNvSpPr txBox="1"/>
          <p:nvPr/>
        </p:nvSpPr>
        <p:spPr>
          <a:xfrm>
            <a:off x="11064240" y="5573885"/>
            <a:ext cx="518160" cy="369332"/>
          </a:xfrm>
          <a:prstGeom prst="rect">
            <a:avLst/>
          </a:prstGeom>
          <a:noFill/>
        </p:spPr>
        <p:txBody>
          <a:bodyPr wrap="square" rtlCol="0">
            <a:spAutoFit/>
          </a:bodyPr>
          <a:lstStyle/>
          <a:p>
            <a:r>
              <a:rPr lang="el-GR" dirty="0" smtClean="0"/>
              <a:t>19</a:t>
            </a:r>
            <a:endParaRPr lang="el-GR" dirty="0"/>
          </a:p>
        </p:txBody>
      </p:sp>
    </p:spTree>
    <p:extLst>
      <p:ext uri="{BB962C8B-B14F-4D97-AF65-F5344CB8AC3E}">
        <p14:creationId xmlns:p14="http://schemas.microsoft.com/office/powerpoint/2010/main" val="80615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00513" y="1394100"/>
            <a:ext cx="9601196" cy="1303867"/>
          </a:xfrm>
        </p:spPr>
        <p:txBody>
          <a:bodyPr>
            <a:normAutofit/>
          </a:bodyPr>
          <a:lstStyle/>
          <a:p>
            <a:pPr algn="l"/>
            <a:r>
              <a:rPr lang="el-GR" sz="1400" dirty="0"/>
              <a:t>Γιάννης </a:t>
            </a:r>
            <a:r>
              <a:rPr lang="el-GR" sz="1400" dirty="0" err="1"/>
              <a:t>Ψυχοπαίδης</a:t>
            </a:r>
            <a:r>
              <a:rPr lang="el-GR" sz="1400" dirty="0"/>
              <a:t> 1945</a:t>
            </a:r>
            <a:br>
              <a:rPr lang="el-GR" sz="1400" dirty="0"/>
            </a:br>
            <a:r>
              <a:rPr lang="el-GR" sz="1400" dirty="0"/>
              <a:t>Διαδήλωση</a:t>
            </a:r>
            <a:br>
              <a:rPr lang="el-GR" sz="1400" dirty="0"/>
            </a:br>
            <a:r>
              <a:rPr lang="el-GR" sz="1400" dirty="0"/>
              <a:t>Λάδι σε </a:t>
            </a:r>
            <a:r>
              <a:rPr lang="el-GR" sz="1400" dirty="0" err="1"/>
              <a:t>χάρντμπορντ</a:t>
            </a:r>
            <a:r>
              <a:rPr lang="el-GR" sz="1400" dirty="0"/>
              <a:t>, 39</a:t>
            </a:r>
            <a:r>
              <a:rPr lang="en-US" sz="1400" dirty="0"/>
              <a:t>x</a:t>
            </a:r>
            <a:r>
              <a:rPr lang="el-GR" sz="1400" dirty="0"/>
              <a:t>55 εκ.</a:t>
            </a:r>
          </a:p>
        </p:txBody>
      </p:sp>
      <p:sp>
        <p:nvSpPr>
          <p:cNvPr id="4" name="Θέση περιεχομένου 3"/>
          <p:cNvSpPr>
            <a:spLocks noGrp="1"/>
          </p:cNvSpPr>
          <p:nvPr>
            <p:ph sz="half" idx="2"/>
          </p:nvPr>
        </p:nvSpPr>
        <p:spPr/>
        <p:txBody>
          <a:bodyPr>
            <a:normAutofit/>
          </a:bodyPr>
          <a:lstStyle/>
          <a:p>
            <a:pPr algn="just"/>
            <a:r>
              <a:rPr lang="el-GR" sz="1900" dirty="0"/>
              <a:t>Σε πρώτο επίπεδο εικονίζεται ανδρική μορφή με ευρύ διασκελισμό και με το χέρι σηκωμένο να κατευθύνεται στο βάθος δεξιά. Στην αριστερή πλευρά και σε δεύτερο επίπεδο, εικονίζονται και άλλες μορφές </a:t>
            </a:r>
            <a:r>
              <a:rPr lang="el-GR" sz="1900" dirty="0" smtClean="0"/>
              <a:t>που </a:t>
            </a:r>
            <a:r>
              <a:rPr lang="el-GR" sz="1900" dirty="0"/>
              <a:t>μοιάζουν με σκιές και είναι μαζεμένες. </a:t>
            </a:r>
            <a:r>
              <a:rPr lang="el-GR" sz="1900" dirty="0" smtClean="0"/>
              <a:t>Η </a:t>
            </a:r>
            <a:r>
              <a:rPr lang="el-GR" sz="1900" dirty="0"/>
              <a:t>μορφή είναι ντυμένη στα καφέ και αποδίδεται αφαιρετικά. </a:t>
            </a:r>
          </a:p>
          <a:p>
            <a:endParaRPr lang="el-GR" dirty="0"/>
          </a:p>
        </p:txBody>
      </p:sp>
      <p:pic>
        <p:nvPicPr>
          <p:cNvPr id="5" name="Θέση περιεχομένου 5">
            <a:extLst>
              <a:ext uri="{FF2B5EF4-FFF2-40B4-BE49-F238E27FC236}">
                <a16:creationId xmlns:a16="http://schemas.microsoft.com/office/drawing/2014/main" xmlns="" id="{02327704-6207-4903-93F1-7A781E407D1F}"/>
              </a:ext>
            </a:extLst>
          </p:cNvPr>
          <p:cNvPicPr>
            <a:picLocks noGrp="1" noChangeAspect="1"/>
          </p:cNvPicPr>
          <p:nvPr>
            <p:ph sz="half" idx="1"/>
          </p:nvPr>
        </p:nvPicPr>
        <p:blipFill>
          <a:blip r:embed="rId2"/>
          <a:stretch>
            <a:fillRect/>
          </a:stretch>
        </p:blipFill>
        <p:spPr>
          <a:xfrm>
            <a:off x="1381904" y="2560320"/>
            <a:ext cx="4718050" cy="3035278"/>
          </a:xfrm>
        </p:spPr>
      </p:pic>
      <p:sp>
        <p:nvSpPr>
          <p:cNvPr id="6" name="TextBox 5"/>
          <p:cNvSpPr txBox="1"/>
          <p:nvPr/>
        </p:nvSpPr>
        <p:spPr>
          <a:xfrm>
            <a:off x="11064240" y="5573884"/>
            <a:ext cx="435782" cy="369332"/>
          </a:xfrm>
          <a:prstGeom prst="rect">
            <a:avLst/>
          </a:prstGeom>
          <a:noFill/>
        </p:spPr>
        <p:txBody>
          <a:bodyPr wrap="square" rtlCol="0">
            <a:spAutoFit/>
          </a:bodyPr>
          <a:lstStyle/>
          <a:p>
            <a:r>
              <a:rPr lang="el-GR" dirty="0" smtClean="0"/>
              <a:t>20</a:t>
            </a:r>
            <a:endParaRPr lang="el-GR" dirty="0"/>
          </a:p>
        </p:txBody>
      </p:sp>
    </p:spTree>
    <p:extLst>
      <p:ext uri="{BB962C8B-B14F-4D97-AF65-F5344CB8AC3E}">
        <p14:creationId xmlns:p14="http://schemas.microsoft.com/office/powerpoint/2010/main" val="1361807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sp>
        <p:nvSpPr>
          <p:cNvPr id="3" name="Θέση περιεχομένου 2"/>
          <p:cNvSpPr>
            <a:spLocks noGrp="1"/>
          </p:cNvSpPr>
          <p:nvPr>
            <p:ph sz="half" idx="1"/>
          </p:nvPr>
        </p:nvSpPr>
        <p:spPr/>
        <p:txBody>
          <a:bodyPr/>
          <a:lstStyle/>
          <a:p>
            <a:pPr algn="just"/>
            <a:r>
              <a:rPr lang="el-GR" sz="1900" dirty="0"/>
              <a:t>Πηγές:</a:t>
            </a:r>
          </a:p>
          <a:p>
            <a:pPr algn="just"/>
            <a:r>
              <a:rPr lang="el-GR" sz="1900" dirty="0"/>
              <a:t>«Ο τόπος, η ιστορία, οι άνθρωποι στη Συλλογή </a:t>
            </a:r>
            <a:r>
              <a:rPr lang="el-GR" sz="1900" dirty="0" err="1"/>
              <a:t>Κατσίγρα</a:t>
            </a:r>
            <a:r>
              <a:rPr lang="el-GR" sz="1900" dirty="0"/>
              <a:t>. ΕΠΑΝΑΣΥΝΔΕΣΗ».</a:t>
            </a:r>
            <a:r>
              <a:rPr lang="en-US" sz="1900" dirty="0"/>
              <a:t> </a:t>
            </a:r>
            <a:r>
              <a:rPr lang="el-GR" sz="1900" dirty="0"/>
              <a:t>Λάρισα 2019.</a:t>
            </a:r>
          </a:p>
          <a:p>
            <a:pPr algn="just"/>
            <a:r>
              <a:rPr lang="en-US" sz="1900" dirty="0"/>
              <a:t>www.katsigrasmuseum.gr</a:t>
            </a:r>
            <a:endParaRPr lang="el-GR" sz="1900" dirty="0"/>
          </a:p>
          <a:p>
            <a:endParaRPr lang="el-GR" dirty="0"/>
          </a:p>
        </p:txBody>
      </p:sp>
      <p:sp>
        <p:nvSpPr>
          <p:cNvPr id="4" name="Θέση περιεχομένου 3"/>
          <p:cNvSpPr>
            <a:spLocks noGrp="1"/>
          </p:cNvSpPr>
          <p:nvPr>
            <p:ph sz="half" idx="2"/>
          </p:nvPr>
        </p:nvSpPr>
        <p:spPr/>
        <p:txBody>
          <a:bodyPr/>
          <a:lstStyle/>
          <a:p>
            <a:pPr algn="just"/>
            <a:r>
              <a:rPr lang="el-GR" sz="1900" dirty="0"/>
              <a:t> </a:t>
            </a:r>
            <a:r>
              <a:rPr lang="el-GR" sz="1900" dirty="0" smtClean="0"/>
              <a:t>   </a:t>
            </a:r>
            <a:r>
              <a:rPr lang="el-GR" sz="1900" dirty="0" smtClean="0"/>
              <a:t> </a:t>
            </a:r>
            <a:r>
              <a:rPr lang="el-GR" sz="1900" dirty="0"/>
              <a:t>Δημοτική Πινακοθήκη Λάρισας </a:t>
            </a:r>
          </a:p>
          <a:p>
            <a:pPr marL="0" indent="0" algn="just">
              <a:buNone/>
            </a:pPr>
            <a:r>
              <a:rPr lang="el-GR" sz="1900" dirty="0"/>
              <a:t>    </a:t>
            </a:r>
            <a:r>
              <a:rPr lang="el-GR" sz="1900" dirty="0" smtClean="0"/>
              <a:t>      </a:t>
            </a:r>
            <a:r>
              <a:rPr lang="el-GR" sz="1900" dirty="0"/>
              <a:t>Μουσείο Γ.Ι. </a:t>
            </a:r>
            <a:r>
              <a:rPr lang="el-GR" sz="1900" dirty="0" err="1"/>
              <a:t>Κατσίγρα</a:t>
            </a:r>
            <a:r>
              <a:rPr lang="el-GR" sz="1900" dirty="0"/>
              <a:t>, 2020.</a:t>
            </a:r>
          </a:p>
          <a:p>
            <a:pPr marL="0" indent="0">
              <a:buNone/>
            </a:pPr>
            <a:endParaRPr lang="el-GR" dirty="0"/>
          </a:p>
        </p:txBody>
      </p:sp>
      <p:sp>
        <p:nvSpPr>
          <p:cNvPr id="5" name="TextBox 4"/>
          <p:cNvSpPr txBox="1"/>
          <p:nvPr/>
        </p:nvSpPr>
        <p:spPr>
          <a:xfrm>
            <a:off x="11064239" y="5573884"/>
            <a:ext cx="452257" cy="369332"/>
          </a:xfrm>
          <a:prstGeom prst="rect">
            <a:avLst/>
          </a:prstGeom>
          <a:noFill/>
        </p:spPr>
        <p:txBody>
          <a:bodyPr wrap="square" rtlCol="0">
            <a:spAutoFit/>
          </a:bodyPr>
          <a:lstStyle/>
          <a:p>
            <a:r>
              <a:rPr lang="el-GR" dirty="0" smtClean="0"/>
              <a:t>21</a:t>
            </a:r>
            <a:endParaRPr lang="el-GR" dirty="0"/>
          </a:p>
        </p:txBody>
      </p:sp>
      <p:pic>
        <p:nvPicPr>
          <p:cNvPr id="6" name="Θέση περιεχομένου 5">
            <a:extLst>
              <a:ext uri="{FF2B5EF4-FFF2-40B4-BE49-F238E27FC236}">
                <a16:creationId xmlns:a16="http://schemas.microsoft.com/office/drawing/2014/main" xmlns="" id="{399FFB93-C6F7-4511-8E4F-79F80F8137EC}"/>
              </a:ext>
            </a:extLst>
          </p:cNvPr>
          <p:cNvPicPr>
            <a:picLocks noChangeAspect="1"/>
          </p:cNvPicPr>
          <p:nvPr/>
        </p:nvPicPr>
        <p:blipFill>
          <a:blip r:embed="rId2"/>
          <a:stretch>
            <a:fillRect/>
          </a:stretch>
        </p:blipFill>
        <p:spPr>
          <a:xfrm>
            <a:off x="5311958" y="901404"/>
            <a:ext cx="1409587" cy="1384595"/>
          </a:xfrm>
          <a:prstGeom prst="rect">
            <a:avLst/>
          </a:prstGeom>
        </p:spPr>
      </p:pic>
    </p:spTree>
    <p:extLst>
      <p:ext uri="{BB962C8B-B14F-4D97-AF65-F5344CB8AC3E}">
        <p14:creationId xmlns:p14="http://schemas.microsoft.com/office/powerpoint/2010/main" val="272068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Αγωνιστικότητα</a:t>
            </a:r>
            <a:endParaRPr lang="el-GR" dirty="0"/>
          </a:p>
        </p:txBody>
      </p:sp>
      <p:sp>
        <p:nvSpPr>
          <p:cNvPr id="4" name="Θέση περιεχομένου 3"/>
          <p:cNvSpPr>
            <a:spLocks noGrp="1"/>
          </p:cNvSpPr>
          <p:nvPr>
            <p:ph sz="half" idx="2"/>
          </p:nvPr>
        </p:nvSpPr>
        <p:spPr/>
        <p:txBody>
          <a:bodyPr>
            <a:normAutofit/>
          </a:bodyPr>
          <a:lstStyle/>
          <a:p>
            <a:pPr algn="just"/>
            <a:r>
              <a:rPr lang="el-GR" sz="1900" dirty="0"/>
              <a:t>Η</a:t>
            </a:r>
            <a:r>
              <a:rPr lang="en-US" sz="1900" dirty="0"/>
              <a:t> </a:t>
            </a:r>
            <a:r>
              <a:rPr lang="el-GR" sz="1900" dirty="0"/>
              <a:t>ενότητα «Αγωνιστικότητα» παρουσιάζει ζωγραφικά και χαρακτικά έργα που αναδεικνύουν την καθημερινή πάλη των ανθρώπων για επιβίωση σε αντίξοες συνθήκες, αλλά και την αγωνιστική </a:t>
            </a:r>
            <a:r>
              <a:rPr lang="el-GR" sz="1900" dirty="0" smtClean="0"/>
              <a:t>διάθεση. </a:t>
            </a:r>
            <a:r>
              <a:rPr lang="el-GR" sz="1900" dirty="0"/>
              <a:t>Οι εθνικοί και κοινωνικοί αγώνες για την ανατροπή καταπιεστικών δομών απασχολούν καλλιτέχνες με διαφορετική καταγωγή και εκπαίδευση, οι οποίοι αντλούν έμπνευση από το μεγαλείο των αγωνιστών της </a:t>
            </a:r>
            <a:r>
              <a:rPr lang="el-GR" sz="1900" dirty="0" smtClean="0"/>
              <a:t>ζωής. </a:t>
            </a:r>
            <a:endParaRPr lang="el-GR" sz="1900" dirty="0"/>
          </a:p>
        </p:txBody>
      </p:sp>
      <p:pic>
        <p:nvPicPr>
          <p:cNvPr id="5" name="Θέση περιεχομένου 5">
            <a:extLst>
              <a:ext uri="{FF2B5EF4-FFF2-40B4-BE49-F238E27FC236}">
                <a16:creationId xmlns:a16="http://schemas.microsoft.com/office/drawing/2014/main" xmlns="" id="{2592BAB3-9C55-4B90-AE69-375F87962309}"/>
              </a:ext>
            </a:extLst>
          </p:cNvPr>
          <p:cNvPicPr>
            <a:picLocks noGrp="1" noChangeAspect="1"/>
          </p:cNvPicPr>
          <p:nvPr>
            <p:ph sz="half" idx="1"/>
          </p:nvPr>
        </p:nvPicPr>
        <p:blipFill>
          <a:blip r:embed="rId2"/>
          <a:stretch>
            <a:fillRect/>
          </a:stretch>
        </p:blipFill>
        <p:spPr>
          <a:xfrm>
            <a:off x="1183208" y="2537692"/>
            <a:ext cx="4998136" cy="3332756"/>
          </a:xfrm>
        </p:spPr>
      </p:pic>
      <p:sp>
        <p:nvSpPr>
          <p:cNvPr id="6" name="TextBox 5"/>
          <p:cNvSpPr txBox="1"/>
          <p:nvPr/>
        </p:nvSpPr>
        <p:spPr>
          <a:xfrm>
            <a:off x="11064240" y="5573885"/>
            <a:ext cx="337752" cy="369332"/>
          </a:xfrm>
          <a:prstGeom prst="rect">
            <a:avLst/>
          </a:prstGeom>
          <a:noFill/>
        </p:spPr>
        <p:txBody>
          <a:bodyPr wrap="square" rtlCol="0">
            <a:spAutoFit/>
          </a:bodyPr>
          <a:lstStyle/>
          <a:p>
            <a:r>
              <a:rPr lang="el-GR" dirty="0"/>
              <a:t>2</a:t>
            </a:r>
          </a:p>
        </p:txBody>
      </p:sp>
    </p:spTree>
    <p:extLst>
      <p:ext uri="{BB962C8B-B14F-4D97-AF65-F5344CB8AC3E}">
        <p14:creationId xmlns:p14="http://schemas.microsoft.com/office/powerpoint/2010/main" val="347253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8452" y="1361073"/>
            <a:ext cx="9601196" cy="1303867"/>
          </a:xfrm>
        </p:spPr>
        <p:txBody>
          <a:bodyPr>
            <a:normAutofit/>
          </a:bodyPr>
          <a:lstStyle/>
          <a:p>
            <a:pPr algn="l"/>
            <a:r>
              <a:rPr lang="el-GR" sz="1400" dirty="0"/>
              <a:t>Γιολδάσης Δημήτρης (1897-1993)</a:t>
            </a:r>
            <a:br>
              <a:rPr lang="el-GR" sz="1400" dirty="0"/>
            </a:br>
            <a:r>
              <a:rPr lang="el-GR" sz="1400" dirty="0"/>
              <a:t>Προσωπογραφία Γεωργίου </a:t>
            </a:r>
            <a:r>
              <a:rPr lang="el-GR" sz="1400" dirty="0" err="1"/>
              <a:t>Ι.Κατσίγρα</a:t>
            </a:r>
            <a:r>
              <a:rPr lang="el-GR" sz="1400" dirty="0"/>
              <a:t>, 1955-1960</a:t>
            </a:r>
            <a:br>
              <a:rPr lang="el-GR" sz="1400" dirty="0"/>
            </a:br>
            <a:r>
              <a:rPr lang="el-GR" sz="1400" dirty="0"/>
              <a:t>Λάδι σε κόντρα πλακέ, 59</a:t>
            </a:r>
            <a:r>
              <a:rPr lang="en-US" sz="1400" dirty="0"/>
              <a:t>x</a:t>
            </a:r>
            <a:r>
              <a:rPr lang="el-GR" sz="1400" dirty="0"/>
              <a:t>46 εκ.</a:t>
            </a:r>
          </a:p>
        </p:txBody>
      </p:sp>
      <p:sp>
        <p:nvSpPr>
          <p:cNvPr id="4" name="Θέση περιεχομένου 3"/>
          <p:cNvSpPr>
            <a:spLocks noGrp="1"/>
          </p:cNvSpPr>
          <p:nvPr>
            <p:ph sz="half" idx="2"/>
          </p:nvPr>
        </p:nvSpPr>
        <p:spPr/>
        <p:txBody>
          <a:bodyPr>
            <a:normAutofit fontScale="77500" lnSpcReduction="20000"/>
          </a:bodyPr>
          <a:lstStyle/>
          <a:p>
            <a:pPr algn="just"/>
            <a:r>
              <a:rPr lang="el-GR" dirty="0"/>
              <a:t>Ο Γ.Ι. </a:t>
            </a:r>
            <a:r>
              <a:rPr lang="el-GR" dirty="0" err="1"/>
              <a:t>Κατσίγρας</a:t>
            </a:r>
            <a:r>
              <a:rPr lang="el-GR" dirty="0"/>
              <a:t> ενδιαφερόταν ιδιαίτερα για την τέχνη και έτρεφε βαθύ σεβασμό προς τους αγωνιστές της ζωής. Είχε κι ο ίδιος άλλωστε συλληφθεί από τους Ιταλούς κατά την περίοδο της κατοχής. Κατηγορήθηκε για συμμετοχή στις αντιστασιακές οργανώσεις και διακίνηση αντιστασιακού τύπου στη Θεσσαλία. Φυλακίστηκε για τρεις μήνες στις φυλακές Λάρισας (πυριτιδαποθήκη) και στις φυλακές Αβέρωφ στην Αθήνα. Καταδικάστηκε από το Ιταλικό Στρατοδικείο σε δύο χρόνια φυλάκιση. </a:t>
            </a:r>
          </a:p>
          <a:p>
            <a:endParaRPr lang="el-GR" dirty="0"/>
          </a:p>
        </p:txBody>
      </p:sp>
      <p:pic>
        <p:nvPicPr>
          <p:cNvPr id="5" name="Θέση περιεχομένου 4">
            <a:extLst>
              <a:ext uri="{FF2B5EF4-FFF2-40B4-BE49-F238E27FC236}">
                <a16:creationId xmlns:a16="http://schemas.microsoft.com/office/drawing/2014/main" xmlns="" id="{AD66BACF-2062-4599-B82E-D97674E66189}"/>
              </a:ext>
            </a:extLst>
          </p:cNvPr>
          <p:cNvPicPr>
            <a:picLocks noGrp="1" noChangeAspect="1"/>
          </p:cNvPicPr>
          <p:nvPr>
            <p:ph sz="half" idx="1"/>
          </p:nvPr>
        </p:nvPicPr>
        <p:blipFill>
          <a:blip r:embed="rId2"/>
          <a:stretch>
            <a:fillRect/>
          </a:stretch>
        </p:blipFill>
        <p:spPr>
          <a:xfrm>
            <a:off x="1395140" y="2478132"/>
            <a:ext cx="2493119" cy="3486881"/>
          </a:xfrm>
        </p:spPr>
      </p:pic>
      <p:sp>
        <p:nvSpPr>
          <p:cNvPr id="6" name="TextBox 5"/>
          <p:cNvSpPr txBox="1"/>
          <p:nvPr/>
        </p:nvSpPr>
        <p:spPr>
          <a:xfrm>
            <a:off x="11064240" y="5573885"/>
            <a:ext cx="337752" cy="369332"/>
          </a:xfrm>
          <a:prstGeom prst="rect">
            <a:avLst/>
          </a:prstGeom>
          <a:noFill/>
        </p:spPr>
        <p:txBody>
          <a:bodyPr wrap="square" rtlCol="0">
            <a:spAutoFit/>
          </a:bodyPr>
          <a:lstStyle/>
          <a:p>
            <a:r>
              <a:rPr lang="el-GR" dirty="0"/>
              <a:t>3</a:t>
            </a:r>
          </a:p>
        </p:txBody>
      </p:sp>
    </p:spTree>
    <p:extLst>
      <p:ext uri="{BB962C8B-B14F-4D97-AF65-F5344CB8AC3E}">
        <p14:creationId xmlns:p14="http://schemas.microsoft.com/office/powerpoint/2010/main" val="238999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8452" y="1142082"/>
            <a:ext cx="9601196" cy="1291693"/>
          </a:xfrm>
        </p:spPr>
        <p:txBody>
          <a:bodyPr>
            <a:normAutofit/>
          </a:bodyPr>
          <a:lstStyle/>
          <a:p>
            <a:pPr algn="l"/>
            <a:r>
              <a:rPr lang="el-GR" sz="1400" dirty="0" smtClean="0"/>
              <a:t/>
            </a:r>
            <a:br>
              <a:rPr lang="el-GR" sz="1400" dirty="0" smtClean="0"/>
            </a:br>
            <a:r>
              <a:rPr lang="el-GR" sz="1400" dirty="0"/>
              <a:t/>
            </a:r>
            <a:br>
              <a:rPr lang="el-GR" sz="1400" dirty="0"/>
            </a:br>
            <a:r>
              <a:rPr lang="el-GR" sz="1400" dirty="0" smtClean="0"/>
              <a:t>Γιάννης </a:t>
            </a:r>
            <a:r>
              <a:rPr lang="el-GR" sz="1400" dirty="0"/>
              <a:t>Παπαϊωάννου (1919-1999)</a:t>
            </a:r>
            <a:br>
              <a:rPr lang="el-GR" sz="1400" dirty="0"/>
            </a:br>
            <a:r>
              <a:rPr lang="el-GR" sz="1400" dirty="0"/>
              <a:t>Κατοχή</a:t>
            </a:r>
            <a:br>
              <a:rPr lang="el-GR" sz="1400" dirty="0"/>
            </a:br>
            <a:r>
              <a:rPr lang="el-GR" sz="1400" dirty="0"/>
              <a:t>Λάδι σε </a:t>
            </a:r>
            <a:r>
              <a:rPr lang="el-GR" sz="1400" dirty="0" err="1"/>
              <a:t>χάρντμπορντ</a:t>
            </a:r>
            <a:r>
              <a:rPr lang="el-GR" sz="1400" dirty="0"/>
              <a:t>, 38</a:t>
            </a:r>
            <a:r>
              <a:rPr lang="en-US" sz="1400" dirty="0"/>
              <a:t>x48</a:t>
            </a:r>
            <a:r>
              <a:rPr lang="el-GR" sz="1400" dirty="0"/>
              <a:t> εκ.</a:t>
            </a:r>
          </a:p>
        </p:txBody>
      </p:sp>
      <p:sp>
        <p:nvSpPr>
          <p:cNvPr id="4" name="Θέση περιεχομένου 3"/>
          <p:cNvSpPr>
            <a:spLocks noGrp="1"/>
          </p:cNvSpPr>
          <p:nvPr>
            <p:ph sz="half" idx="2"/>
          </p:nvPr>
        </p:nvSpPr>
        <p:spPr>
          <a:xfrm>
            <a:off x="5722009" y="2560319"/>
            <a:ext cx="5177639" cy="3469777"/>
          </a:xfrm>
        </p:spPr>
        <p:txBody>
          <a:bodyPr>
            <a:noAutofit/>
          </a:bodyPr>
          <a:lstStyle/>
          <a:p>
            <a:pPr algn="just"/>
            <a:r>
              <a:rPr lang="el-GR" sz="1900" dirty="0"/>
              <a:t>Μπροστά από έναν τοίχο με το σύνθημα «ΖΗΤΩ Η ΛΕΥΤΕΡΙΑ», μια γριά γυναίκα ψάχνει για φαγητό στα σκουπίδια, ενώ πίσω της δύο ταλαιπωρημένα μικρά παιδιά ψάχνουν κι αυτά για φαγητό στο έδαφος. Τις ανθρώπινες μορφές συντροφεύει ένα σκελετωμένο από την πείνα σκυλί. Το θέμα παραπέμπει στις απάνθρωπες συνθήκες διαβίωσης και στον υποσιτισμό, κυρίως στις πόλεις, στη διάρκεια της γερμανικής </a:t>
            </a:r>
            <a:r>
              <a:rPr lang="el-GR" sz="1900" dirty="0" smtClean="0"/>
              <a:t>κατοχής</a:t>
            </a:r>
            <a:r>
              <a:rPr lang="el-GR" sz="1900" dirty="0"/>
              <a:t>. </a:t>
            </a:r>
          </a:p>
        </p:txBody>
      </p:sp>
      <p:pic>
        <p:nvPicPr>
          <p:cNvPr id="5" name="Θέση περιεχομένου 5">
            <a:extLst>
              <a:ext uri="{FF2B5EF4-FFF2-40B4-BE49-F238E27FC236}">
                <a16:creationId xmlns:a16="http://schemas.microsoft.com/office/drawing/2014/main" xmlns="" id="{0A107D58-EDAD-4B58-90D1-40A9FC2E2F8E}"/>
              </a:ext>
            </a:extLst>
          </p:cNvPr>
          <p:cNvPicPr>
            <a:picLocks noGrp="1" noChangeAspect="1"/>
          </p:cNvPicPr>
          <p:nvPr>
            <p:ph sz="half" idx="1"/>
          </p:nvPr>
        </p:nvPicPr>
        <p:blipFill>
          <a:blip r:embed="rId2"/>
          <a:stretch>
            <a:fillRect/>
          </a:stretch>
        </p:blipFill>
        <p:spPr>
          <a:xfrm>
            <a:off x="1387244" y="2494417"/>
            <a:ext cx="4334765" cy="3475037"/>
          </a:xfrm>
        </p:spPr>
      </p:pic>
      <p:sp>
        <p:nvSpPr>
          <p:cNvPr id="6" name="TextBox 5"/>
          <p:cNvSpPr txBox="1"/>
          <p:nvPr/>
        </p:nvSpPr>
        <p:spPr>
          <a:xfrm>
            <a:off x="11064240" y="5573885"/>
            <a:ext cx="337752" cy="369332"/>
          </a:xfrm>
          <a:prstGeom prst="rect">
            <a:avLst/>
          </a:prstGeom>
          <a:noFill/>
        </p:spPr>
        <p:txBody>
          <a:bodyPr wrap="square" rtlCol="0">
            <a:spAutoFit/>
          </a:bodyPr>
          <a:lstStyle/>
          <a:p>
            <a:r>
              <a:rPr lang="el-GR" dirty="0"/>
              <a:t>4</a:t>
            </a:r>
          </a:p>
        </p:txBody>
      </p:sp>
    </p:spTree>
    <p:extLst>
      <p:ext uri="{BB962C8B-B14F-4D97-AF65-F5344CB8AC3E}">
        <p14:creationId xmlns:p14="http://schemas.microsoft.com/office/powerpoint/2010/main" val="426024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8452" y="1336359"/>
            <a:ext cx="9601196" cy="1303867"/>
          </a:xfrm>
        </p:spPr>
        <p:txBody>
          <a:bodyPr>
            <a:normAutofit/>
          </a:bodyPr>
          <a:lstStyle/>
          <a:p>
            <a:pPr algn="l"/>
            <a:r>
              <a:rPr lang="el-GR" sz="1400" dirty="0"/>
              <a:t>Φώτης </a:t>
            </a:r>
            <a:r>
              <a:rPr lang="el-GR" sz="1400" dirty="0" err="1"/>
              <a:t>Ζαχαρίου</a:t>
            </a:r>
            <a:r>
              <a:rPr lang="el-GR" sz="1400" dirty="0"/>
              <a:t> (1909-2001)</a:t>
            </a:r>
            <a:br>
              <a:rPr lang="el-GR" sz="1400" dirty="0"/>
            </a:br>
            <a:r>
              <a:rPr lang="el-GR" sz="1400" dirty="0"/>
              <a:t>Ξυλοκόποι στην Κατοχή, 1943</a:t>
            </a:r>
            <a:br>
              <a:rPr lang="el-GR" sz="1400" dirty="0"/>
            </a:br>
            <a:r>
              <a:rPr lang="el-GR" sz="1400" dirty="0"/>
              <a:t>Σινική μελάνη, 38,5</a:t>
            </a:r>
            <a:r>
              <a:rPr lang="en-US" sz="1400" dirty="0"/>
              <a:t>x</a:t>
            </a:r>
            <a:r>
              <a:rPr lang="el-GR" sz="1400" dirty="0"/>
              <a:t>52 εκ.</a:t>
            </a:r>
          </a:p>
        </p:txBody>
      </p:sp>
      <p:sp>
        <p:nvSpPr>
          <p:cNvPr id="4" name="Θέση περιεχομένου 3"/>
          <p:cNvSpPr>
            <a:spLocks noGrp="1"/>
          </p:cNvSpPr>
          <p:nvPr>
            <p:ph sz="half" idx="2"/>
          </p:nvPr>
        </p:nvSpPr>
        <p:spPr/>
        <p:txBody>
          <a:bodyPr>
            <a:normAutofit/>
          </a:bodyPr>
          <a:lstStyle/>
          <a:p>
            <a:pPr algn="just"/>
            <a:r>
              <a:rPr lang="el-GR" sz="1900" dirty="0"/>
              <a:t>Στο σχέδιο αυτό περιγράφεται με γλαφυρό τρόπο ο αγώνας των ανθρώπων για επιβίωση κατά τη διάρκεια της Γερμανικής </a:t>
            </a:r>
            <a:r>
              <a:rPr lang="el-GR" sz="1900" dirty="0" smtClean="0"/>
              <a:t>κατοχής </a:t>
            </a:r>
            <a:r>
              <a:rPr lang="el-GR" sz="1900" dirty="0"/>
              <a:t>στην Ελλάδα. Το πρώτο εικονιστικό καταλαμβάνεται από μία ομάδα ατόμων (ανδρών, γυναικών </a:t>
            </a:r>
            <a:r>
              <a:rPr lang="el-GR" sz="1900" dirty="0" smtClean="0"/>
              <a:t>και </a:t>
            </a:r>
            <a:r>
              <a:rPr lang="el-GR" sz="1900" dirty="0"/>
              <a:t>μικρών παιδιών) που γεμάτοι ένταση και αποφασιστικότητα μεταφέρουν ένα κάρο με ξύλα από το δάσος στην πόλη, η οποία διακρίνεται αμυδρά στο βάθος. </a:t>
            </a:r>
          </a:p>
          <a:p>
            <a:endParaRPr lang="el-GR" dirty="0"/>
          </a:p>
        </p:txBody>
      </p:sp>
      <p:pic>
        <p:nvPicPr>
          <p:cNvPr id="5" name="Θέση περιεχομένου 5">
            <a:extLst>
              <a:ext uri="{FF2B5EF4-FFF2-40B4-BE49-F238E27FC236}">
                <a16:creationId xmlns:a16="http://schemas.microsoft.com/office/drawing/2014/main" xmlns="" id="{5290B9BE-2E3A-48DA-87D0-75F9B37C0593}"/>
              </a:ext>
            </a:extLst>
          </p:cNvPr>
          <p:cNvPicPr>
            <a:picLocks noGrp="1" noChangeAspect="1"/>
          </p:cNvPicPr>
          <p:nvPr>
            <p:ph sz="half" idx="1"/>
          </p:nvPr>
        </p:nvPicPr>
        <p:blipFill>
          <a:blip r:embed="rId2"/>
          <a:stretch>
            <a:fillRect/>
          </a:stretch>
        </p:blipFill>
        <p:spPr>
          <a:xfrm>
            <a:off x="1388396" y="2560320"/>
            <a:ext cx="4423078" cy="3309937"/>
          </a:xfrm>
        </p:spPr>
      </p:pic>
      <p:sp>
        <p:nvSpPr>
          <p:cNvPr id="6" name="TextBox 5"/>
          <p:cNvSpPr txBox="1"/>
          <p:nvPr/>
        </p:nvSpPr>
        <p:spPr>
          <a:xfrm>
            <a:off x="11064240" y="5573885"/>
            <a:ext cx="337752" cy="369332"/>
          </a:xfrm>
          <a:prstGeom prst="rect">
            <a:avLst/>
          </a:prstGeom>
          <a:noFill/>
        </p:spPr>
        <p:txBody>
          <a:bodyPr wrap="square" rtlCol="0">
            <a:spAutoFit/>
          </a:bodyPr>
          <a:lstStyle/>
          <a:p>
            <a:r>
              <a:rPr lang="el-GR" dirty="0"/>
              <a:t>5</a:t>
            </a:r>
          </a:p>
        </p:txBody>
      </p:sp>
    </p:spTree>
    <p:extLst>
      <p:ext uri="{BB962C8B-B14F-4D97-AF65-F5344CB8AC3E}">
        <p14:creationId xmlns:p14="http://schemas.microsoft.com/office/powerpoint/2010/main" val="304167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8452" y="1328121"/>
            <a:ext cx="9601196" cy="1303867"/>
          </a:xfrm>
        </p:spPr>
        <p:txBody>
          <a:bodyPr>
            <a:normAutofit/>
          </a:bodyPr>
          <a:lstStyle/>
          <a:p>
            <a:pPr algn="l"/>
            <a:r>
              <a:rPr lang="el-GR" sz="1400" dirty="0"/>
              <a:t>Γιώργος Σικελιώτης (1917-1984)</a:t>
            </a:r>
            <a:br>
              <a:rPr lang="el-GR" sz="1400" dirty="0"/>
            </a:br>
            <a:r>
              <a:rPr lang="el-GR" sz="1400" dirty="0"/>
              <a:t>Κατοχή. Επαιτεία, 1941</a:t>
            </a:r>
            <a:br>
              <a:rPr lang="el-GR" sz="1400" dirty="0"/>
            </a:br>
            <a:r>
              <a:rPr lang="el-GR" sz="1400" dirty="0"/>
              <a:t>Λιθογραφία, 49</a:t>
            </a:r>
            <a:r>
              <a:rPr lang="en-US" sz="1400" dirty="0"/>
              <a:t>x</a:t>
            </a:r>
            <a:r>
              <a:rPr lang="el-GR" sz="1400" dirty="0"/>
              <a:t>34 εκ.</a:t>
            </a:r>
          </a:p>
        </p:txBody>
      </p:sp>
      <p:sp>
        <p:nvSpPr>
          <p:cNvPr id="4" name="Θέση περιεχομένου 3"/>
          <p:cNvSpPr>
            <a:spLocks noGrp="1"/>
          </p:cNvSpPr>
          <p:nvPr>
            <p:ph sz="half" idx="2"/>
          </p:nvPr>
        </p:nvSpPr>
        <p:spPr/>
        <p:txBody>
          <a:bodyPr>
            <a:normAutofit/>
          </a:bodyPr>
          <a:lstStyle/>
          <a:p>
            <a:pPr algn="just"/>
            <a:r>
              <a:rPr lang="el-GR" sz="1900" dirty="0"/>
              <a:t>Στα χρόνια 1940-1945 ο Γιώργος Σικελιώτης φιλοτεχνεί έργα, που αποτελούν ντοκουμέντα από την περίοδο της Κατοχής. Το χαρακτικό αυτό απεικονίζει τρεις επαίτες στο δρόμο. Οι φιγούρες συνωθούνται στη δεξιά άκρη της εικόνας και παριστάνονται η μία πίσω από την άλλη σε διαγώνια ανάπτυξη. Η ένταση της έκφρασης συμπυκνώνεται στις σκληρές κάθετες και λοξές </a:t>
            </a:r>
            <a:r>
              <a:rPr lang="el-GR" sz="1900" dirty="0" smtClean="0"/>
              <a:t>χαράξεις των προσώπων.</a:t>
            </a:r>
            <a:endParaRPr lang="el-GR" sz="1900" dirty="0"/>
          </a:p>
        </p:txBody>
      </p:sp>
      <p:pic>
        <p:nvPicPr>
          <p:cNvPr id="5" name="Θέση περιεχομένου 5">
            <a:extLst>
              <a:ext uri="{FF2B5EF4-FFF2-40B4-BE49-F238E27FC236}">
                <a16:creationId xmlns:a16="http://schemas.microsoft.com/office/drawing/2014/main" xmlns="" id="{3170B241-F85D-46DE-AA55-75F6B0A8FE9E}"/>
              </a:ext>
            </a:extLst>
          </p:cNvPr>
          <p:cNvPicPr>
            <a:picLocks noGrp="1" noChangeAspect="1"/>
          </p:cNvPicPr>
          <p:nvPr>
            <p:ph sz="half" idx="1"/>
          </p:nvPr>
        </p:nvPicPr>
        <p:blipFill>
          <a:blip r:embed="rId2"/>
          <a:stretch>
            <a:fillRect/>
          </a:stretch>
        </p:blipFill>
        <p:spPr>
          <a:xfrm>
            <a:off x="1405249" y="2502655"/>
            <a:ext cx="2758280" cy="3309937"/>
          </a:xfrm>
        </p:spPr>
      </p:pic>
      <p:sp>
        <p:nvSpPr>
          <p:cNvPr id="6" name="TextBox 5"/>
          <p:cNvSpPr txBox="1"/>
          <p:nvPr/>
        </p:nvSpPr>
        <p:spPr>
          <a:xfrm>
            <a:off x="11064240" y="5573885"/>
            <a:ext cx="337752" cy="369332"/>
          </a:xfrm>
          <a:prstGeom prst="rect">
            <a:avLst/>
          </a:prstGeom>
          <a:noFill/>
        </p:spPr>
        <p:txBody>
          <a:bodyPr wrap="square" rtlCol="0">
            <a:spAutoFit/>
          </a:bodyPr>
          <a:lstStyle/>
          <a:p>
            <a:r>
              <a:rPr lang="el-GR" dirty="0"/>
              <a:t>6</a:t>
            </a:r>
          </a:p>
        </p:txBody>
      </p:sp>
    </p:spTree>
    <p:extLst>
      <p:ext uri="{BB962C8B-B14F-4D97-AF65-F5344CB8AC3E}">
        <p14:creationId xmlns:p14="http://schemas.microsoft.com/office/powerpoint/2010/main" val="327760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8452" y="1344597"/>
            <a:ext cx="9601196" cy="1303867"/>
          </a:xfrm>
        </p:spPr>
        <p:txBody>
          <a:bodyPr>
            <a:normAutofit/>
          </a:bodyPr>
          <a:lstStyle/>
          <a:p>
            <a:pPr algn="l"/>
            <a:r>
              <a:rPr lang="el-GR" sz="1400" dirty="0"/>
              <a:t>Γιώργος Σικελιώτης (1917-1984)</a:t>
            </a:r>
            <a:br>
              <a:rPr lang="el-GR" sz="1400" dirty="0"/>
            </a:br>
            <a:r>
              <a:rPr lang="el-GR" sz="1400" dirty="0"/>
              <a:t>Εργάτης, 1938</a:t>
            </a:r>
            <a:br>
              <a:rPr lang="el-GR" sz="1400" dirty="0"/>
            </a:br>
            <a:r>
              <a:rPr lang="el-GR" sz="1400" dirty="0"/>
              <a:t>Λιθογραφία, 49</a:t>
            </a:r>
            <a:r>
              <a:rPr lang="en-US" sz="1400" dirty="0"/>
              <a:t>x</a:t>
            </a:r>
            <a:r>
              <a:rPr lang="el-GR" sz="1400" dirty="0"/>
              <a:t>34 εκ.</a:t>
            </a:r>
          </a:p>
        </p:txBody>
      </p:sp>
      <p:sp>
        <p:nvSpPr>
          <p:cNvPr id="4" name="Θέση περιεχομένου 3"/>
          <p:cNvSpPr>
            <a:spLocks noGrp="1"/>
          </p:cNvSpPr>
          <p:nvPr>
            <p:ph sz="half" idx="2"/>
          </p:nvPr>
        </p:nvSpPr>
        <p:spPr/>
        <p:txBody>
          <a:bodyPr>
            <a:normAutofit fontScale="92500"/>
          </a:bodyPr>
          <a:lstStyle/>
          <a:p>
            <a:pPr algn="just"/>
            <a:r>
              <a:rPr lang="el-GR" sz="2100" dirty="0"/>
              <a:t>Στο έργο αυτό επιχειρείται μια σχηματική απόδοση των τραυμάτων και των συγκρούσεων που δίχασαν για δεκαετίες την ελληνική κοινωνία. Εικονίζεται προφίλ αντρικής </a:t>
            </a:r>
            <a:r>
              <a:rPr lang="el-GR" sz="2100" dirty="0" smtClean="0"/>
              <a:t>μορφής. Το πρόσωπο είναι </a:t>
            </a:r>
            <a:r>
              <a:rPr lang="el-GR" sz="2100" dirty="0"/>
              <a:t>σκαμμένο και φαίνονται τα σημάδια της κούρασης. Πίσω από το κεφάλι της μορφής διακρίνονται κτήρια </a:t>
            </a:r>
            <a:r>
              <a:rPr lang="el-GR" sz="2100" dirty="0" smtClean="0"/>
              <a:t>εργοστασίου. Έργο </a:t>
            </a:r>
            <a:r>
              <a:rPr lang="el-GR" sz="2100" dirty="0"/>
              <a:t>εξπρεσιονιστικό βγάζει στην επιφάνεια τον κάματο και τα βάσανα της εργατικής τάξης.</a:t>
            </a:r>
          </a:p>
          <a:p>
            <a:endParaRPr lang="el-GR" dirty="0"/>
          </a:p>
        </p:txBody>
      </p:sp>
      <p:pic>
        <p:nvPicPr>
          <p:cNvPr id="5" name="Θέση περιεχομένου 5">
            <a:extLst>
              <a:ext uri="{FF2B5EF4-FFF2-40B4-BE49-F238E27FC236}">
                <a16:creationId xmlns:a16="http://schemas.microsoft.com/office/drawing/2014/main" xmlns="" id="{45EC7320-B8F8-4A6F-8F57-DB25DB2F42D6}"/>
              </a:ext>
            </a:extLst>
          </p:cNvPr>
          <p:cNvPicPr>
            <a:picLocks noGrp="1" noChangeAspect="1"/>
          </p:cNvPicPr>
          <p:nvPr>
            <p:ph sz="half" idx="1"/>
          </p:nvPr>
        </p:nvPicPr>
        <p:blipFill>
          <a:blip r:embed="rId2"/>
          <a:stretch>
            <a:fillRect/>
          </a:stretch>
        </p:blipFill>
        <p:spPr>
          <a:xfrm>
            <a:off x="1395733" y="2560320"/>
            <a:ext cx="3321007" cy="3309937"/>
          </a:xfrm>
        </p:spPr>
      </p:pic>
      <p:sp>
        <p:nvSpPr>
          <p:cNvPr id="6" name="TextBox 5"/>
          <p:cNvSpPr txBox="1"/>
          <p:nvPr/>
        </p:nvSpPr>
        <p:spPr>
          <a:xfrm>
            <a:off x="11064240" y="5573885"/>
            <a:ext cx="337752" cy="369332"/>
          </a:xfrm>
          <a:prstGeom prst="rect">
            <a:avLst/>
          </a:prstGeom>
          <a:noFill/>
        </p:spPr>
        <p:txBody>
          <a:bodyPr wrap="square" rtlCol="0">
            <a:spAutoFit/>
          </a:bodyPr>
          <a:lstStyle/>
          <a:p>
            <a:r>
              <a:rPr lang="el-GR" dirty="0"/>
              <a:t>7</a:t>
            </a:r>
          </a:p>
        </p:txBody>
      </p:sp>
    </p:spTree>
    <p:extLst>
      <p:ext uri="{BB962C8B-B14F-4D97-AF65-F5344CB8AC3E}">
        <p14:creationId xmlns:p14="http://schemas.microsoft.com/office/powerpoint/2010/main" val="144657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8452" y="1352835"/>
            <a:ext cx="9601196" cy="1303867"/>
          </a:xfrm>
        </p:spPr>
        <p:txBody>
          <a:bodyPr>
            <a:normAutofit/>
          </a:bodyPr>
          <a:lstStyle/>
          <a:p>
            <a:pPr algn="l"/>
            <a:r>
              <a:rPr lang="el-GR" sz="1400" dirty="0"/>
              <a:t>Γιώργος Σικελιώτης (1917-1984)</a:t>
            </a:r>
            <a:br>
              <a:rPr lang="el-GR" sz="1400" dirty="0"/>
            </a:br>
            <a:r>
              <a:rPr lang="el-GR" sz="1400" dirty="0"/>
              <a:t>Προδότης, 1943</a:t>
            </a:r>
            <a:br>
              <a:rPr lang="el-GR" sz="1400" dirty="0"/>
            </a:br>
            <a:r>
              <a:rPr lang="el-GR" sz="1400" dirty="0"/>
              <a:t>Λιθογραφία, 49</a:t>
            </a:r>
            <a:r>
              <a:rPr lang="en-US" sz="1400" dirty="0"/>
              <a:t>x</a:t>
            </a:r>
            <a:r>
              <a:rPr lang="el-GR" sz="1400" dirty="0"/>
              <a:t>34 εκ.</a:t>
            </a:r>
          </a:p>
        </p:txBody>
      </p:sp>
      <p:sp>
        <p:nvSpPr>
          <p:cNvPr id="4" name="Θέση περιεχομένου 3"/>
          <p:cNvSpPr>
            <a:spLocks noGrp="1"/>
          </p:cNvSpPr>
          <p:nvPr>
            <p:ph sz="half" idx="2"/>
          </p:nvPr>
        </p:nvSpPr>
        <p:spPr/>
        <p:txBody>
          <a:bodyPr>
            <a:normAutofit/>
          </a:bodyPr>
          <a:lstStyle/>
          <a:p>
            <a:pPr algn="just"/>
            <a:r>
              <a:rPr lang="el-GR" sz="1900" dirty="0"/>
              <a:t>Σε πρώτο πλάνο εικονίζεται αντρική μορφή που με το δεξί του χέρι δείχνει τον θεατή. Σε δεύτερο πλάνο εικονίζονται μορφές κρεμασμένες. Από την σύνθεση καταλαβαίνει κανείς ότι πρόκειται για έναν καταδότη. </a:t>
            </a:r>
            <a:r>
              <a:rPr lang="el-GR" sz="1900" dirty="0" smtClean="0"/>
              <a:t>Η </a:t>
            </a:r>
            <a:r>
              <a:rPr lang="el-GR" sz="1900" dirty="0"/>
              <a:t>αδρή χάραξη φανερώνει άνθρωπο σκληρό και αμείλικτο. Οι χαράξεις σκάβουν το πρόσωπο αφήνοντάς το γυμνό στο θεατή.</a:t>
            </a:r>
          </a:p>
          <a:p>
            <a:endParaRPr lang="el-GR" sz="1900" dirty="0"/>
          </a:p>
        </p:txBody>
      </p:sp>
      <p:pic>
        <p:nvPicPr>
          <p:cNvPr id="5" name="Θέση περιεχομένου 5">
            <a:extLst>
              <a:ext uri="{FF2B5EF4-FFF2-40B4-BE49-F238E27FC236}">
                <a16:creationId xmlns:a16="http://schemas.microsoft.com/office/drawing/2014/main" xmlns="" id="{52632F66-1D83-4ABB-AD5B-E0265653FE96}"/>
              </a:ext>
            </a:extLst>
          </p:cNvPr>
          <p:cNvPicPr>
            <a:picLocks noGrp="1" noChangeAspect="1"/>
          </p:cNvPicPr>
          <p:nvPr>
            <p:ph sz="half" idx="1"/>
          </p:nvPr>
        </p:nvPicPr>
        <p:blipFill>
          <a:blip r:embed="rId2"/>
          <a:stretch>
            <a:fillRect/>
          </a:stretch>
        </p:blipFill>
        <p:spPr>
          <a:xfrm>
            <a:off x="1384034" y="2534137"/>
            <a:ext cx="2484334" cy="3395446"/>
          </a:xfrm>
        </p:spPr>
      </p:pic>
      <p:sp>
        <p:nvSpPr>
          <p:cNvPr id="6" name="TextBox 5"/>
          <p:cNvSpPr txBox="1"/>
          <p:nvPr/>
        </p:nvSpPr>
        <p:spPr>
          <a:xfrm>
            <a:off x="11064240" y="5573885"/>
            <a:ext cx="337752" cy="369332"/>
          </a:xfrm>
          <a:prstGeom prst="rect">
            <a:avLst/>
          </a:prstGeom>
          <a:noFill/>
        </p:spPr>
        <p:txBody>
          <a:bodyPr wrap="square" rtlCol="0">
            <a:spAutoFit/>
          </a:bodyPr>
          <a:lstStyle/>
          <a:p>
            <a:r>
              <a:rPr lang="el-GR" dirty="0"/>
              <a:t>8</a:t>
            </a:r>
          </a:p>
        </p:txBody>
      </p:sp>
    </p:spTree>
    <p:extLst>
      <p:ext uri="{BB962C8B-B14F-4D97-AF65-F5344CB8AC3E}">
        <p14:creationId xmlns:p14="http://schemas.microsoft.com/office/powerpoint/2010/main" val="16273025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194</TotalTime>
  <Words>966</Words>
  <Application>Microsoft Office PowerPoint</Application>
  <PresentationFormat>Ευρεία οθόνη</PresentationFormat>
  <Paragraphs>65</Paragraphs>
  <Slides>22</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22</vt:i4>
      </vt:variant>
    </vt:vector>
  </HeadingPairs>
  <TitlesOfParts>
    <vt:vector size="25" baseType="lpstr">
      <vt:lpstr>Arial</vt:lpstr>
      <vt:lpstr>Garamond</vt:lpstr>
      <vt:lpstr>Οργανικό</vt:lpstr>
      <vt:lpstr>Η περίοδος της κατοχής στα έργα της συλλογής Γ.Ι. Κατσίγρα</vt:lpstr>
      <vt:lpstr>  </vt:lpstr>
      <vt:lpstr>Αγωνιστικότητα</vt:lpstr>
      <vt:lpstr>Γιολδάσης Δημήτρης (1897-1993) Προσωπογραφία Γεωργίου Ι.Κατσίγρα, 1955-1960 Λάδι σε κόντρα πλακέ, 59x46 εκ.</vt:lpstr>
      <vt:lpstr>  Γιάννης Παπαϊωάννου (1919-1999) Κατοχή Λάδι σε χάρντμπορντ, 38x48 εκ.</vt:lpstr>
      <vt:lpstr>Φώτης Ζαχαρίου (1909-2001) Ξυλοκόποι στην Κατοχή, 1943 Σινική μελάνη, 38,5x52 εκ.</vt:lpstr>
      <vt:lpstr>Γιώργος Σικελιώτης (1917-1984) Κατοχή. Επαιτεία, 1941 Λιθογραφία, 49x34 εκ.</vt:lpstr>
      <vt:lpstr>Γιώργος Σικελιώτης (1917-1984) Εργάτης, 1938 Λιθογραφία, 49x34 εκ.</vt:lpstr>
      <vt:lpstr>Γιώργος Σικελιώτης (1917-1984) Προδότης, 1943 Λιθογραφία, 49x34 εκ.</vt:lpstr>
      <vt:lpstr>Δημήτρης Κατσικογιάννης (1915-1991) Αυτοπροσωπογραφία Λάδι σε μουσαμά, 56,5x40 εκ.</vt:lpstr>
      <vt:lpstr>Δημήτρης Κατσικογιάννης (1915-1991)                                                                   Δημήτρης Κατσικογιάννης (1915-1991) Προσωπογραφία άνδρα                                                                                           Προσωπογραφία άνδρα Λάδι σε μουσαμά, 57x40,5 εκ.                                                                                 Λάδι σε μουσαμά, 56,5x40 εκ.</vt:lpstr>
      <vt:lpstr>Δημήτρης Κατσικογιάννης (1915-1991)                                                           Δημήτρης Κατσικογιάννης (1915-1991)          Προσωπογραφία άνδρα                                                                                   Προσωπογραφία άνδρα Λάδι σε μουσαμά, 57x41 εκ.                                                                            Λάδι σε μουσαμά, 56,5x40 εκ.</vt:lpstr>
      <vt:lpstr>Αντώνης Κανάς (1915-1995)                                                                                                                     Θυσία, 1946 Λιθογραφία, 20x16 εκ.</vt:lpstr>
      <vt:lpstr>Αντώνης Κανάς (1915-1995) Η Μεγάλη Νύχτα, 1946 Λιθογραφία, 18x14,5 εκ.</vt:lpstr>
      <vt:lpstr>Αντώνης Κανάς (1915-1995)                                                                                        Αντώνης Κανάς (1915-1995) Καταφύγιο, 1946                                                                                                          Νυχτερινές ειδήσεις, 1946 Λιθογραφία, 17x16 εκ.                                                                                                  Λιθογραφία, 19,5x16,5 εκ.</vt:lpstr>
      <vt:lpstr>Αντώνης Κανάς (1915-1995)                                                                                           Αντώνης Κανάς (1915-1995) Το υπόγειο, 1946                                                                                                            Ο μεθυσμένος που ψέλνει, 1946 Λιθογραφία, 19x14,5εκ.                                                                                                   Λιθογραφία, 11,5x16εκ.</vt:lpstr>
      <vt:lpstr>Αντώνης Κανάς (1915-1995)                                                                                          Αντώνης Κανάς (1915-1995) Το τραγούδι της πείνας, 1946                                                                                         Οικογένεια, 1946 Λιθογραφία, 19x16εκ.                                                                                                     Λιθογραφία, 20x14εκ.</vt:lpstr>
      <vt:lpstr>Αντώνης Κανάς (1915-1995)                                                                      Αντώνης Κανάς (1915-1995) Κατάρα Θεού, 1946                                                                                   Το ξόδι, 1946 Λιθογραφία, 20,5x14εκ.                                                                               Λιθογραφία, 17,5x23εκ.</vt:lpstr>
      <vt:lpstr>Αντώνης Κανάς (1915-1995)                                                                                            Αντώνης Κανάς (1915-1995) Αποθανέτω της ψυχής μου, 1946                                                                                       Ελλάδα, 1946 Λιθογραφία, 20,5x16εκ.                                                                                                    Λιθογραφία, 20,5x14εκ.</vt:lpstr>
      <vt:lpstr>Γιάννης Ψυχοπαίδης, 1945 Αντάρτης, 1965 Ξυλογραφία σε πλάγιο ξύλο, 46x32,5 εκ.</vt:lpstr>
      <vt:lpstr>Γιάννης Ψυχοπαίδης 1945 Διαδήλωση Λάδι σε χάρντμπορντ, 39x55 εκ.</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Χρήστης των Windows</dc:creator>
  <cp:lastModifiedBy>Χρήστης των Windows</cp:lastModifiedBy>
  <cp:revision>65</cp:revision>
  <dcterms:created xsi:type="dcterms:W3CDTF">2020-10-12T09:54:03Z</dcterms:created>
  <dcterms:modified xsi:type="dcterms:W3CDTF">2020-10-14T10:32:05Z</dcterms:modified>
</cp:coreProperties>
</file>