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73" r:id="rId13"/>
    <p:sldId id="274" r:id="rId14"/>
    <p:sldId id="272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4400" dirty="0" smtClean="0"/>
              <a:t>Η μνήμη της πόλης</a:t>
            </a:r>
            <a:endParaRPr lang="el-GR" sz="44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z="3200" dirty="0" smtClean="0"/>
              <a:t>Λάρισα </a:t>
            </a:r>
            <a:r>
              <a:rPr lang="el-GR" sz="3200" dirty="0" smtClean="0"/>
              <a:t>κατοχή </a:t>
            </a:r>
            <a:r>
              <a:rPr lang="el-GR" sz="3200" dirty="0" smtClean="0"/>
              <a:t>– Απελευθέρωση</a:t>
            </a:r>
          </a:p>
          <a:p>
            <a:r>
              <a:rPr lang="el-GR" dirty="0" smtClean="0"/>
              <a:t>1941 - 1944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904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06686" y="1136865"/>
            <a:ext cx="5039495" cy="1299749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H αποξήλωση της προσωρινής ξύλινης προσθήκης της γέφυρας</a:t>
            </a:r>
            <a: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,</a:t>
            </a:r>
            <a:b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l-GR" sz="1400" dirty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με προορισμό να κατεδαφιστεί </a:t>
            </a:r>
            <a: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ολόκληρη</a:t>
            </a:r>
            <a:b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l-GR" sz="1400" dirty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και στη θέση της να κτιστεί η μεταπολεμική γέφυρα από τσιμέντο</a:t>
            </a:r>
            <a: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.</a:t>
            </a:r>
            <a:b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1947.</a:t>
            </a:r>
            <a:b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Βάνιας</a:t>
            </a:r>
            <a:r>
              <a:rPr lang="el-GR" sz="1400" dirty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l-GR" sz="1400" dirty="0" err="1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Τλούπα</a:t>
            </a:r>
            <a:r>
              <a:rPr lang="el-GR" sz="140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)</a:t>
            </a:r>
            <a:endParaRPr lang="el-GR" sz="1400" dirty="0">
              <a:latin typeface="+mn-lt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42" y="2560638"/>
            <a:ext cx="4476516" cy="3309937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49" y="2652584"/>
            <a:ext cx="4661625" cy="3164347"/>
          </a:xfrm>
        </p:spPr>
      </p:pic>
      <p:sp>
        <p:nvSpPr>
          <p:cNvPr id="5" name="TextBox 4"/>
          <p:cNvSpPr txBox="1"/>
          <p:nvPr/>
        </p:nvSpPr>
        <p:spPr>
          <a:xfrm>
            <a:off x="6147444" y="1202595"/>
            <a:ext cx="4333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Πολυπληθή γερμανικά στρατεύματα καθοδηγούν βαριά </a:t>
            </a:r>
            <a:r>
              <a:rPr lang="el-GR" sz="1400" dirty="0" smtClean="0">
                <a:cs typeface="Calibri" panose="020F0502020204030204" pitchFamily="34" charset="0"/>
              </a:rPr>
              <a:t>φορτωμένα</a:t>
            </a:r>
          </a:p>
          <a:p>
            <a:r>
              <a:rPr lang="el-GR" sz="1400" dirty="0">
                <a:cs typeface="Calibri" panose="020F0502020204030204" pitchFamily="34" charset="0"/>
              </a:rPr>
              <a:t>υποζύγια να διέλθουν μέσα από την κοίτη του Πηνειού.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 smtClean="0">
                <a:cs typeface="Calibri" panose="020F0502020204030204" pitchFamily="34" charset="0"/>
              </a:rPr>
              <a:t>(Συλλογή Βύρωνα </a:t>
            </a:r>
            <a:r>
              <a:rPr lang="el-GR" sz="1400" dirty="0" err="1" smtClean="0">
                <a:cs typeface="Calibri" panose="020F0502020204030204" pitchFamily="34" charset="0"/>
              </a:rPr>
              <a:t>Μήτου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8086" y="5774724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8671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73704" y="741405"/>
            <a:ext cx="4721350" cy="1136822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latin typeface="+mn-lt"/>
                <a:cs typeface="Calibri" panose="020F0502020204030204" pitchFamily="34" charset="0"/>
              </a:rPr>
              <a:t>Γερμανικά άρματα μάχης στην κοίτη του Πηνειού, 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1941.</a:t>
            </a:r>
            <a:br>
              <a:rPr lang="el-GR" sz="1400" dirty="0" smtClean="0">
                <a:latin typeface="+mn-lt"/>
                <a:cs typeface="Calibri" panose="020F0502020204030204" pitchFamily="34" charset="0"/>
              </a:rPr>
            </a:br>
            <a:r>
              <a:rPr lang="el-GR" sz="1400" dirty="0" smtClean="0">
                <a:latin typeface="+mn-lt"/>
                <a:cs typeface="Calibri" panose="020F0502020204030204" pitchFamily="34" charset="0"/>
              </a:rPr>
              <a:t>(Συλλογή Βύρωνα </a:t>
            </a:r>
            <a:r>
              <a:rPr lang="el-GR" sz="1400" dirty="0" err="1" smtClean="0">
                <a:latin typeface="+mn-lt"/>
                <a:cs typeface="Calibri" panose="020F0502020204030204" pitchFamily="34" charset="0"/>
              </a:rPr>
              <a:t>Μήτου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)</a:t>
            </a:r>
            <a:endParaRPr lang="el-GR" sz="1400" dirty="0">
              <a:latin typeface="+mn-lt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77" y="2560638"/>
            <a:ext cx="2227202" cy="3309937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65" y="2560638"/>
            <a:ext cx="4223116" cy="3528905"/>
          </a:xfrm>
        </p:spPr>
      </p:pic>
      <p:sp>
        <p:nvSpPr>
          <p:cNvPr id="5" name="TextBox 4"/>
          <p:cNvSpPr txBox="1"/>
          <p:nvPr/>
        </p:nvSpPr>
        <p:spPr>
          <a:xfrm>
            <a:off x="6181344" y="982132"/>
            <a:ext cx="4585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Οι αντάρτες του ΕΛΑΣ, μετά την απελευθέρωση της Λάρισας</a:t>
            </a:r>
            <a:r>
              <a:rPr lang="el-GR" sz="1400" dirty="0" smtClean="0">
                <a:cs typeface="Calibri" panose="020F0502020204030204" pitchFamily="34" charset="0"/>
              </a:rPr>
              <a:t>,</a:t>
            </a:r>
          </a:p>
          <a:p>
            <a:r>
              <a:rPr lang="el-GR" sz="1400" dirty="0">
                <a:cs typeface="Calibri" panose="020F0502020204030204" pitchFamily="34" charset="0"/>
              </a:rPr>
              <a:t>παρελαύνουν στην οδό Κύπρου, 23 Οκτωβρίου 1944</a:t>
            </a:r>
            <a:r>
              <a:rPr lang="el-GR" sz="1400" dirty="0" smtClean="0">
                <a:cs typeface="Calibri" panose="020F0502020204030204" pitchFamily="34" charset="0"/>
              </a:rPr>
              <a:t>.</a:t>
            </a:r>
          </a:p>
          <a:p>
            <a:r>
              <a:rPr lang="el-GR" sz="1400" dirty="0">
                <a:cs typeface="Calibri" panose="020F0502020204030204" pitchFamily="34" charset="0"/>
              </a:rPr>
              <a:t>Ακριβώς πίσω κατεστραμμένο το Μέγαρο Ασλάνη,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που μέχρι τον σεισμό του 1941 στέγαζε τη Λέσχη </a:t>
            </a:r>
            <a:r>
              <a:rPr lang="el-GR" sz="1400" dirty="0" smtClean="0">
                <a:cs typeface="Calibri" panose="020F0502020204030204" pitchFamily="34" charset="0"/>
              </a:rPr>
              <a:t>Αξιωματικών</a:t>
            </a:r>
          </a:p>
          <a:p>
            <a:r>
              <a:rPr lang="el-GR" sz="1400" dirty="0">
                <a:cs typeface="Calibri" panose="020F0502020204030204" pitchFamily="34" charset="0"/>
              </a:rPr>
              <a:t>(παλιά Λέσχη Ασλάνη</a:t>
            </a:r>
            <a:r>
              <a:rPr lang="el-GR" sz="1400" dirty="0" smtClean="0">
                <a:cs typeface="Calibri" panose="020F0502020204030204" pitchFamily="34" charset="0"/>
              </a:rPr>
              <a:t>).</a:t>
            </a:r>
          </a:p>
          <a:p>
            <a:r>
              <a:rPr lang="el-GR" sz="1400" dirty="0" smtClean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Βάνιας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 smtClean="0">
                <a:cs typeface="Calibri" panose="020F0502020204030204" pitchFamily="34" charset="0"/>
              </a:rPr>
              <a:t>Τλούπα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  <a:r>
              <a:rPr lang="el-GR" sz="1400" dirty="0">
                <a:cs typeface="Calibri" panose="020F0502020204030204" pitchFamily="34" charset="0"/>
              </a:rPr>
              <a:t/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/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/>
            </a:r>
            <a:br>
              <a:rPr lang="el-GR" sz="1400" dirty="0">
                <a:cs typeface="Calibri" panose="020F0502020204030204" pitchFamily="34" charset="0"/>
              </a:rPr>
            </a:b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8086" y="5774724"/>
            <a:ext cx="43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10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756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03640" y="1080986"/>
            <a:ext cx="9601196" cy="1303867"/>
          </a:xfrm>
        </p:spPr>
        <p:txBody>
          <a:bodyPr>
            <a:noAutofit/>
          </a:bodyPr>
          <a:lstStyle/>
          <a:p>
            <a:r>
              <a:rPr lang="el-GR" sz="1400" dirty="0"/>
              <a:t>Η </a:t>
            </a:r>
            <a:r>
              <a:rPr lang="el-GR" sz="1400" dirty="0" smtClean="0"/>
              <a:t>έκθεση </a:t>
            </a:r>
            <a:r>
              <a:rPr lang="el-GR" sz="1400" dirty="0" smtClean="0"/>
              <a:t>«Η</a:t>
            </a:r>
            <a:r>
              <a:rPr lang="el-GR" sz="1400" dirty="0" smtClean="0"/>
              <a:t> </a:t>
            </a:r>
            <a:r>
              <a:rPr lang="el-GR" sz="1400" dirty="0"/>
              <a:t>μνήμη της πόλης </a:t>
            </a:r>
            <a:r>
              <a:rPr lang="el-GR" sz="1400" dirty="0" smtClean="0"/>
              <a:t>Λάρισα</a:t>
            </a:r>
            <a:r>
              <a:rPr lang="el-GR" sz="1400" dirty="0"/>
              <a:t>, </a:t>
            </a:r>
            <a:r>
              <a:rPr lang="el-GR" sz="1400" dirty="0" smtClean="0"/>
              <a:t>κατοχή </a:t>
            </a:r>
            <a:r>
              <a:rPr lang="el-GR" sz="1400" dirty="0"/>
              <a:t>– Απελευθέρωση, 1941- 1944»,</a:t>
            </a:r>
            <a:br>
              <a:rPr lang="el-GR" sz="1400" dirty="0"/>
            </a:br>
            <a:r>
              <a:rPr lang="el-GR" sz="1400" dirty="0"/>
              <a:t>φιλοξενείται μόνιμα στη Δημοτική Πινακοθήκη Λάρισας, Μουσείο Γ.Ι. </a:t>
            </a:r>
            <a:r>
              <a:rPr lang="el-GR" sz="1400" dirty="0" err="1"/>
              <a:t>Κατσίγρα</a:t>
            </a:r>
            <a:r>
              <a:rPr lang="el-GR" sz="1400" dirty="0"/>
              <a:t>,</a:t>
            </a:r>
            <a:br>
              <a:rPr lang="el-GR" sz="1400" dirty="0"/>
            </a:br>
            <a:r>
              <a:rPr lang="el-GR" sz="1400" dirty="0"/>
              <a:t>στον χώρο έναντι της βιβλιοθήκης. </a:t>
            </a:r>
            <a:br>
              <a:rPr lang="el-GR" sz="1400" dirty="0"/>
            </a:br>
            <a:r>
              <a:rPr lang="el-GR" sz="1400" dirty="0"/>
              <a:t>Είναι επισκέψιμη για το κοινό από Τρίτη έως Κυριακή 10:00 – 14:00 &amp; 18:00 – </a:t>
            </a:r>
            <a:r>
              <a:rPr lang="el-GR" sz="1400" dirty="0" smtClean="0"/>
              <a:t>21</a:t>
            </a:r>
            <a:r>
              <a:rPr lang="el-GR" sz="1400" dirty="0" smtClean="0"/>
              <a:t>:00</a:t>
            </a:r>
            <a:r>
              <a:rPr lang="el-GR" sz="1400" dirty="0"/>
              <a:t>. Τη Δευτέρα παραμένει </a:t>
            </a:r>
            <a:r>
              <a:rPr lang="el-GR" sz="1400" dirty="0" smtClean="0"/>
              <a:t>κλειστή.</a:t>
            </a:r>
            <a:r>
              <a:rPr lang="el-GR" sz="1400" dirty="0"/>
              <a:t/>
            </a:r>
            <a:br>
              <a:rPr lang="el-GR" sz="1400" dirty="0"/>
            </a:br>
            <a:endParaRPr lang="el-GR" sz="1400" dirty="0"/>
          </a:p>
        </p:txBody>
      </p:sp>
      <p:pic>
        <p:nvPicPr>
          <p:cNvPr id="5" name="Θέση περιεχομένου 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7" r="1" b="20069"/>
          <a:stretch/>
        </p:blipFill>
        <p:spPr>
          <a:xfrm>
            <a:off x="2157665" y="2560638"/>
            <a:ext cx="2999870" cy="3309937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sp>
        <p:nvSpPr>
          <p:cNvPr id="7" name="TextBox 6"/>
          <p:cNvSpPr txBox="1"/>
          <p:nvPr/>
        </p:nvSpPr>
        <p:spPr>
          <a:xfrm>
            <a:off x="10948086" y="5774724"/>
            <a:ext cx="46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11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429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11878" y="1146888"/>
            <a:ext cx="9601196" cy="1303867"/>
          </a:xfrm>
        </p:spPr>
        <p:txBody>
          <a:bodyPr/>
          <a:lstStyle/>
          <a:p>
            <a:r>
              <a:rPr lang="el-GR" dirty="0" smtClean="0"/>
              <a:t> </a:t>
            </a:r>
            <a:r>
              <a:rPr lang="el-GR" sz="1400" dirty="0" smtClean="0"/>
              <a:t>Απόψεις της έκθεσης </a:t>
            </a:r>
            <a:r>
              <a:rPr lang="el-GR" sz="1400" dirty="0" smtClean="0"/>
              <a:t>«Η </a:t>
            </a:r>
            <a:r>
              <a:rPr lang="el-GR" sz="1400" dirty="0"/>
              <a:t>μνήμη της πόλης </a:t>
            </a:r>
            <a:r>
              <a:rPr lang="el-GR" sz="1400" dirty="0" smtClean="0"/>
              <a:t>Λάρισα</a:t>
            </a:r>
            <a:r>
              <a:rPr lang="el-GR" sz="1400" dirty="0"/>
              <a:t>, </a:t>
            </a:r>
            <a:r>
              <a:rPr lang="el-GR" sz="1400" dirty="0"/>
              <a:t>κ</a:t>
            </a:r>
            <a:r>
              <a:rPr lang="el-GR" sz="1400" dirty="0" smtClean="0"/>
              <a:t>ατοχή </a:t>
            </a:r>
            <a:r>
              <a:rPr lang="el-GR" sz="1400" dirty="0"/>
              <a:t>– Απελευθέρωση, 1941- 1944</a:t>
            </a:r>
            <a:r>
              <a:rPr lang="el-GR" sz="1400" dirty="0" smtClean="0"/>
              <a:t>». </a:t>
            </a:r>
            <a:endParaRPr lang="el-GR" dirty="0"/>
          </a:p>
        </p:txBody>
      </p:sp>
      <p:pic>
        <p:nvPicPr>
          <p:cNvPr id="5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pic>
        <p:nvPicPr>
          <p:cNvPr id="6" name="Θέση περιεχομένου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2769" b="1441"/>
          <a:stretch/>
        </p:blipFill>
        <p:spPr>
          <a:xfrm>
            <a:off x="1480663" y="2560638"/>
            <a:ext cx="4353873" cy="3309937"/>
          </a:xfrm>
        </p:spPr>
      </p:pic>
      <p:sp>
        <p:nvSpPr>
          <p:cNvPr id="7" name="TextBox 6"/>
          <p:cNvSpPr txBox="1"/>
          <p:nvPr/>
        </p:nvSpPr>
        <p:spPr>
          <a:xfrm>
            <a:off x="10948086" y="5774724"/>
            <a:ext cx="46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12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74031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44162"/>
            <a:ext cx="4413249" cy="3309936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18" y="2560638"/>
            <a:ext cx="2467663" cy="3309937"/>
          </a:xfrm>
        </p:spPr>
      </p:pic>
      <p:sp>
        <p:nvSpPr>
          <p:cNvPr id="3" name="Ορθογώνιο 2"/>
          <p:cNvSpPr/>
          <p:nvPr/>
        </p:nvSpPr>
        <p:spPr>
          <a:xfrm>
            <a:off x="2314832" y="1783335"/>
            <a:ext cx="7562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/>
              <a:t>Απόψεις της έκθεσης </a:t>
            </a:r>
            <a:r>
              <a:rPr lang="el-GR" sz="1400" dirty="0" smtClean="0"/>
              <a:t>«Η </a:t>
            </a:r>
            <a:r>
              <a:rPr lang="el-GR" sz="1400" dirty="0"/>
              <a:t>μνήμη της πόλης Λάρισα, </a:t>
            </a:r>
            <a:r>
              <a:rPr lang="el-GR" sz="1400" dirty="0" smtClean="0"/>
              <a:t>κατοχή </a:t>
            </a:r>
            <a:r>
              <a:rPr lang="el-GR" sz="1400" dirty="0"/>
              <a:t>– Απελευθέρωση, </a:t>
            </a:r>
            <a:r>
              <a:rPr lang="el-GR" sz="1400" dirty="0" smtClean="0"/>
              <a:t>1941 - 1944</a:t>
            </a:r>
            <a:r>
              <a:rPr lang="el-GR" sz="1400" dirty="0"/>
              <a:t>».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48086" y="5774723"/>
            <a:ext cx="4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4873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sz="1400" dirty="0" smtClean="0">
                <a:cs typeface="Calibri" panose="020F0502020204030204" pitchFamily="34" charset="0"/>
              </a:rPr>
              <a:t>Ευχαριστούμε:</a:t>
            </a:r>
          </a:p>
          <a:p>
            <a:r>
              <a:rPr lang="el-GR" sz="1400" dirty="0">
                <a:solidFill>
                  <a:schemeClr val="tx1"/>
                </a:solidFill>
                <a:cs typeface="Calibri" panose="020F0502020204030204" pitchFamily="34" charset="0"/>
              </a:rPr>
              <a:t>(</a:t>
            </a:r>
            <a:r>
              <a:rPr lang="el-GR" sz="1400" dirty="0" smtClean="0">
                <a:solidFill>
                  <a:schemeClr val="tx1"/>
                </a:solidFill>
                <a:cs typeface="Calibri" panose="020F0502020204030204" pitchFamily="34" charset="0"/>
              </a:rPr>
              <a:t>Συλλογή </a:t>
            </a:r>
            <a:r>
              <a:rPr lang="el-GR" sz="1400" dirty="0">
                <a:cs typeface="Calibri" panose="020F0502020204030204" pitchFamily="34" charset="0"/>
              </a:rPr>
              <a:t>Βύρωνα </a:t>
            </a:r>
            <a:r>
              <a:rPr lang="el-GR" sz="1400" dirty="0" err="1" smtClean="0">
                <a:cs typeface="Calibri" panose="020F0502020204030204" pitchFamily="34" charset="0"/>
              </a:rPr>
              <a:t>Μήτου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</a:p>
          <a:p>
            <a:r>
              <a:rPr lang="el-GR" sz="1400" dirty="0" smtClean="0">
                <a:cs typeface="Calibri" panose="020F0502020204030204" pitchFamily="34" charset="0"/>
              </a:rPr>
              <a:t>(Συλλογή </a:t>
            </a:r>
            <a:r>
              <a:rPr lang="el-GR" sz="1400" dirty="0" err="1" smtClean="0">
                <a:cs typeface="Calibri" panose="020F0502020204030204" pitchFamily="34" charset="0"/>
              </a:rPr>
              <a:t>Ζαμπερίν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</a:p>
          <a:p>
            <a:r>
              <a:rPr lang="el-GR" sz="1400" dirty="0" smtClean="0">
                <a:cs typeface="Calibri" panose="020F0502020204030204" pitchFamily="34" charset="0"/>
              </a:rPr>
              <a:t>(Συλλογή Τάκη </a:t>
            </a:r>
            <a:r>
              <a:rPr lang="el-GR" sz="1400" dirty="0" err="1" smtClean="0">
                <a:cs typeface="Calibri" panose="020F0502020204030204" pitchFamily="34" charset="0"/>
              </a:rPr>
              <a:t>Τλούπα</a:t>
            </a:r>
            <a:r>
              <a:rPr lang="el-GR" sz="1400" dirty="0" smtClean="0">
                <a:cs typeface="Calibri" panose="020F0502020204030204" pitchFamily="34" charset="0"/>
              </a:rPr>
              <a:t>, </a:t>
            </a:r>
            <a:r>
              <a:rPr lang="el-GR" sz="1400" dirty="0" err="1" smtClean="0">
                <a:cs typeface="Calibri" panose="020F0502020204030204" pitchFamily="34" charset="0"/>
              </a:rPr>
              <a:t>Βάνιας</a:t>
            </a:r>
            <a:r>
              <a:rPr lang="el-GR" sz="1400" dirty="0" smtClean="0">
                <a:cs typeface="Calibri" panose="020F0502020204030204" pitchFamily="34" charset="0"/>
              </a:rPr>
              <a:t> </a:t>
            </a:r>
            <a:r>
              <a:rPr lang="el-GR" sz="1400" dirty="0" err="1" smtClean="0">
                <a:cs typeface="Calibri" panose="020F0502020204030204" pitchFamily="34" charset="0"/>
              </a:rPr>
              <a:t>Τλούπα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  <a:endParaRPr lang="el-GR" sz="1400" dirty="0"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 smtClean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Φωτοθήκη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smtClean="0">
                <a:cs typeface="Calibri" panose="020F0502020204030204" pitchFamily="34" charset="0"/>
              </a:rPr>
              <a:t>Λάρισας)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 smtClean="0">
                <a:cs typeface="Calibri" panose="020F0502020204030204" pitchFamily="34" charset="0"/>
              </a:rPr>
              <a:t>(Συλλογή Ισραηλιτικής Κοινότητας Λάρισας)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 smtClean="0">
                <a:cs typeface="Calibri" panose="020F0502020204030204" pitchFamily="34" charset="0"/>
              </a:rPr>
              <a:t>(</a:t>
            </a:r>
            <a:r>
              <a:rPr lang="el-GR" sz="1400" dirty="0">
                <a:cs typeface="Calibri" panose="020F0502020204030204" pitchFamily="34" charset="0"/>
              </a:rPr>
              <a:t>Συλλογή </a:t>
            </a:r>
            <a:r>
              <a:rPr lang="el-GR" sz="1400" dirty="0" err="1">
                <a:cs typeface="Calibri" panose="020F0502020204030204" pitchFamily="34" charset="0"/>
              </a:rPr>
              <a:t>Αγγ</a:t>
            </a:r>
            <a:r>
              <a:rPr lang="el-GR" sz="1400" dirty="0">
                <a:cs typeface="Calibri" panose="020F0502020204030204" pitchFamily="34" charset="0"/>
              </a:rPr>
              <a:t>. </a:t>
            </a:r>
            <a:r>
              <a:rPr lang="el-GR" sz="1400" dirty="0" err="1">
                <a:cs typeface="Calibri" panose="020F0502020204030204" pitchFamily="34" charset="0"/>
              </a:rPr>
              <a:t>Αβδανά</a:t>
            </a:r>
            <a:r>
              <a:rPr lang="el-GR" sz="1400" dirty="0">
                <a:cs typeface="Calibri" panose="020F0502020204030204" pitchFamily="34" charset="0"/>
              </a:rPr>
              <a:t>)</a:t>
            </a:r>
            <a:endParaRPr lang="el-GR" sz="1400" dirty="0" smtClean="0"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Archivio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Museo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del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Risorgimento</a:t>
            </a:r>
            <a:r>
              <a:rPr lang="el-GR" sz="1400" dirty="0">
                <a:cs typeface="Calibri" panose="020F0502020204030204" pitchFamily="34" charset="0"/>
              </a:rPr>
              <a:t/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&amp; </a:t>
            </a:r>
            <a:r>
              <a:rPr lang="el-GR" sz="1400" dirty="0" err="1">
                <a:cs typeface="Calibri" panose="020F0502020204030204" pitchFamily="34" charset="0"/>
              </a:rPr>
              <a:t>della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Resistemza</a:t>
            </a:r>
            <a:r>
              <a:rPr lang="el-GR" sz="1400" dirty="0">
                <a:cs typeface="Calibri" panose="020F0502020204030204" pitchFamily="34" charset="0"/>
              </a:rPr>
              <a:t> «R. </a:t>
            </a:r>
            <a:r>
              <a:rPr lang="el-GR" sz="1400" dirty="0" err="1">
                <a:cs typeface="Calibri" panose="020F0502020204030204" pitchFamily="34" charset="0"/>
              </a:rPr>
              <a:t>Giusti</a:t>
            </a:r>
            <a:r>
              <a:rPr lang="el-GR" sz="1400" dirty="0">
                <a:cs typeface="Calibri" panose="020F0502020204030204" pitchFamily="34" charset="0"/>
              </a:rPr>
              <a:t>», </a:t>
            </a:r>
            <a:r>
              <a:rPr lang="el-GR" sz="1400" dirty="0" err="1">
                <a:cs typeface="Calibri" panose="020F0502020204030204" pitchFamily="34" charset="0"/>
              </a:rPr>
              <a:t>Fonto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Guido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Barilli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sz="1400" dirty="0"/>
          </a:p>
          <a:p>
            <a:pPr marL="0" indent="0">
              <a:buNone/>
            </a:pPr>
            <a:r>
              <a:rPr lang="el-GR" sz="1400" dirty="0">
                <a:cs typeface="Calibri" panose="020F0502020204030204" pitchFamily="34" charset="0"/>
              </a:rPr>
              <a:t>	</a:t>
            </a:r>
            <a:r>
              <a:rPr lang="el-GR" sz="1400" dirty="0"/>
              <a:t>			        </a:t>
            </a:r>
            <a:endParaRPr lang="el-GR" sz="1400" dirty="0">
              <a:cs typeface="Calibri" panose="020F0502020204030204" pitchFamily="34" charset="0"/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l-GR" sz="1400" dirty="0" smtClean="0">
                <a:cs typeface="Calibri" panose="020F0502020204030204" pitchFamily="34" charset="0"/>
              </a:rPr>
              <a:t>        </a:t>
            </a:r>
            <a:r>
              <a:rPr lang="el-GR" sz="1400" dirty="0">
                <a:cs typeface="Calibri" panose="020F0502020204030204" pitchFamily="34" charset="0"/>
              </a:rPr>
              <a:t>Δημοτική Πινακοθήκη Λάρισας </a:t>
            </a:r>
          </a:p>
          <a:p>
            <a:pPr marL="0" indent="0" algn="just">
              <a:buNone/>
            </a:pPr>
            <a:r>
              <a:rPr lang="el-GR" sz="1400" dirty="0">
                <a:cs typeface="Calibri" panose="020F0502020204030204" pitchFamily="34" charset="0"/>
              </a:rPr>
              <a:t>       </a:t>
            </a:r>
            <a:r>
              <a:rPr lang="el-GR" sz="1400" dirty="0" smtClean="0">
                <a:cs typeface="Calibri" panose="020F0502020204030204" pitchFamily="34" charset="0"/>
              </a:rPr>
              <a:t>        </a:t>
            </a:r>
            <a:r>
              <a:rPr lang="el-GR" sz="1400" dirty="0">
                <a:cs typeface="Calibri" panose="020F0502020204030204" pitchFamily="34" charset="0"/>
              </a:rPr>
              <a:t>Μουσείο Γ.Ι. </a:t>
            </a:r>
            <a:r>
              <a:rPr lang="el-GR" sz="1400" dirty="0" err="1">
                <a:cs typeface="Calibri" panose="020F0502020204030204" pitchFamily="34" charset="0"/>
              </a:rPr>
              <a:t>Κατσίγρα</a:t>
            </a:r>
            <a:r>
              <a:rPr lang="el-GR" sz="1400" dirty="0">
                <a:cs typeface="Calibri" panose="020F0502020204030204" pitchFamily="34" charset="0"/>
              </a:rPr>
              <a:t>, 2020</a:t>
            </a:r>
            <a:r>
              <a:rPr lang="el-GR" sz="1400" dirty="0"/>
              <a:t>.</a:t>
            </a:r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11" y="1009412"/>
            <a:ext cx="1299630" cy="1276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48086" y="5774724"/>
            <a:ext cx="51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14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54310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28354" y="1254162"/>
            <a:ext cx="4721350" cy="1291511"/>
          </a:xfrm>
        </p:spPr>
        <p:txBody>
          <a:bodyPr>
            <a:normAutofit fontScale="90000"/>
          </a:bodyPr>
          <a:lstStyle/>
          <a:p>
            <a:pPr algn="l"/>
            <a:r>
              <a:rPr lang="el-GR" sz="1400" dirty="0">
                <a:cs typeface="Calibri" panose="020F0502020204030204" pitchFamily="34" charset="0"/>
              </a:rPr>
              <a:t>Κεντρική πλατεία Λάρισας.                                                                                                                                              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Στο βάθος διακρίνεται το κατεστραμμένο κτήριο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του ξενοδοχείου «ΠΑΝΕΛΛΗΝΙΟΝ».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Archivio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Museo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del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Risorgimento</a:t>
            </a:r>
            <a:r>
              <a:rPr lang="el-GR" sz="1400" dirty="0">
                <a:cs typeface="Calibri" panose="020F0502020204030204" pitchFamily="34" charset="0"/>
              </a:rPr>
              <a:t/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&amp; </a:t>
            </a:r>
            <a:r>
              <a:rPr lang="el-GR" sz="1400" dirty="0" err="1">
                <a:cs typeface="Calibri" panose="020F0502020204030204" pitchFamily="34" charset="0"/>
              </a:rPr>
              <a:t>della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Resistemza</a:t>
            </a:r>
            <a:r>
              <a:rPr lang="el-GR" sz="1400" dirty="0">
                <a:cs typeface="Calibri" panose="020F0502020204030204" pitchFamily="34" charset="0"/>
              </a:rPr>
              <a:t> «R. </a:t>
            </a:r>
            <a:r>
              <a:rPr lang="el-GR" sz="1400" dirty="0" err="1">
                <a:cs typeface="Calibri" panose="020F0502020204030204" pitchFamily="34" charset="0"/>
              </a:rPr>
              <a:t>Giusti</a:t>
            </a:r>
            <a:r>
              <a:rPr lang="el-GR" sz="1400" dirty="0">
                <a:cs typeface="Calibri" panose="020F0502020204030204" pitchFamily="34" charset="0"/>
              </a:rPr>
              <a:t>», </a:t>
            </a:r>
            <a:r>
              <a:rPr lang="el-GR" sz="1400" dirty="0" err="1">
                <a:cs typeface="Calibri" panose="020F0502020204030204" pitchFamily="34" charset="0"/>
              </a:rPr>
              <a:t>Fonto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Guido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>
                <a:cs typeface="Calibri" panose="020F0502020204030204" pitchFamily="34" charset="0"/>
              </a:rPr>
              <a:t>Barilli</a:t>
            </a:r>
            <a:r>
              <a:rPr lang="el-GR" sz="1400" dirty="0">
                <a:cs typeface="Calibri" panose="020F0502020204030204" pitchFamily="34" charset="0"/>
              </a:rPr>
              <a:t>)		</a:t>
            </a:r>
            <a:r>
              <a:rPr lang="el-GR" sz="1400" dirty="0"/>
              <a:t>			                  	 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0" y="2494417"/>
            <a:ext cx="3108471" cy="3494491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57" y="2494417"/>
            <a:ext cx="5065624" cy="2530664"/>
          </a:xfrm>
        </p:spPr>
      </p:pic>
      <p:sp>
        <p:nvSpPr>
          <p:cNvPr id="5" name="TextBox 4"/>
          <p:cNvSpPr txBox="1"/>
          <p:nvPr/>
        </p:nvSpPr>
        <p:spPr>
          <a:xfrm>
            <a:off x="5668742" y="1254162"/>
            <a:ext cx="4209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Γερμανική φάλαγγα στην οδό </a:t>
            </a:r>
            <a:r>
              <a:rPr lang="el-GR" sz="1400" dirty="0" smtClean="0">
                <a:cs typeface="Calibri" panose="020F0502020204030204" pitchFamily="34" charset="0"/>
              </a:rPr>
              <a:t>Ολύμπου</a:t>
            </a:r>
          </a:p>
          <a:p>
            <a:r>
              <a:rPr lang="el-GR" sz="1400" dirty="0" smtClean="0">
                <a:cs typeface="Calibri" panose="020F0502020204030204" pitchFamily="34" charset="0"/>
              </a:rPr>
              <a:t>(</a:t>
            </a:r>
            <a:r>
              <a:rPr lang="el-GR" sz="1400" dirty="0">
                <a:cs typeface="Calibri" panose="020F0502020204030204" pitchFamily="34" charset="0"/>
              </a:rPr>
              <a:t>Συλλογή Βύρωνα </a:t>
            </a:r>
            <a:r>
              <a:rPr lang="el-GR" sz="1400" dirty="0" err="1">
                <a:cs typeface="Calibri" panose="020F0502020204030204" pitchFamily="34" charset="0"/>
              </a:rPr>
              <a:t>Μήτου</a:t>
            </a:r>
            <a:r>
              <a:rPr lang="el-GR" sz="1400" dirty="0">
                <a:cs typeface="Calibri" panose="020F0502020204030204" pitchFamily="34" charset="0"/>
              </a:rPr>
              <a:t>)</a:t>
            </a:r>
            <a:endParaRPr lang="el-GR" sz="1400" dirty="0"/>
          </a:p>
          <a:p>
            <a:endParaRPr lang="el-GR" sz="1400" dirty="0" smtClean="0">
              <a:cs typeface="Calibri" panose="020F0502020204030204" pitchFamily="34" charset="0"/>
            </a:endParaRPr>
          </a:p>
          <a:p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0948086" y="5782962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4871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8448" y="1243913"/>
            <a:ext cx="4721350" cy="1236137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cs typeface="Calibri" panose="020F0502020204030204" pitchFamily="34" charset="0"/>
              </a:rPr>
              <a:t>Καταστροφές στη </a:t>
            </a:r>
            <a:r>
              <a:rPr lang="el-GR" sz="1400" dirty="0" smtClean="0">
                <a:cs typeface="Calibri" panose="020F0502020204030204" pitchFamily="34" charset="0"/>
              </a:rPr>
              <a:t>Λάρισα.                                                                                       Η οδός </a:t>
            </a:r>
            <a:r>
              <a:rPr lang="el-GR" sz="1400" dirty="0" err="1" smtClean="0">
                <a:cs typeface="Calibri" panose="020F0502020204030204" pitchFamily="34" charset="0"/>
              </a:rPr>
              <a:t>Πανός</a:t>
            </a:r>
            <a:r>
              <a:rPr lang="el-GR" sz="1400" dirty="0">
                <a:cs typeface="Calibri" panose="020F0502020204030204" pitchFamily="34" charset="0"/>
              </a:rPr>
              <a:t> </a:t>
            </a:r>
            <a:r>
              <a:rPr lang="el-GR" sz="1400" dirty="0" err="1" smtClean="0">
                <a:cs typeface="Calibri" panose="020F0502020204030204" pitchFamily="34" charset="0"/>
              </a:rPr>
              <a:t>φωτογραφημένη</a:t>
            </a:r>
            <a:r>
              <a:rPr lang="el-GR" sz="1400" dirty="0" smtClean="0">
                <a:cs typeface="Calibri" panose="020F0502020204030204" pitchFamily="34" charset="0"/>
              </a:rPr>
              <a:t> από την οδό Κύπρου.</a:t>
            </a:r>
            <a:br>
              <a:rPr lang="el-GR" sz="1400" dirty="0" smtClean="0">
                <a:cs typeface="Calibri" panose="020F0502020204030204" pitchFamily="34" charset="0"/>
              </a:rPr>
            </a:br>
            <a:r>
              <a:rPr lang="el-GR" sz="1400" dirty="0" smtClean="0">
                <a:cs typeface="Calibri" panose="020F0502020204030204" pitchFamily="34" charset="0"/>
              </a:rPr>
              <a:t>(Συλλογή Βύρωνα </a:t>
            </a:r>
            <a:r>
              <a:rPr lang="el-GR" sz="1400" dirty="0" err="1" smtClean="0">
                <a:cs typeface="Calibri" panose="020F0502020204030204" pitchFamily="34" charset="0"/>
              </a:rPr>
              <a:t>Μήτου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  <a:endParaRPr lang="el-GR" sz="14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53" y="2592191"/>
            <a:ext cx="4566766" cy="2854229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84" y="2592191"/>
            <a:ext cx="4494894" cy="2525357"/>
          </a:xfrm>
        </p:spPr>
      </p:pic>
      <p:sp>
        <p:nvSpPr>
          <p:cNvPr id="5" name="TextBox 4"/>
          <p:cNvSpPr txBox="1"/>
          <p:nvPr/>
        </p:nvSpPr>
        <p:spPr>
          <a:xfrm>
            <a:off x="6181344" y="1565188"/>
            <a:ext cx="4020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Αρσάκειο Λάρισας,</a:t>
            </a:r>
          </a:p>
          <a:p>
            <a:r>
              <a:rPr lang="el-GR" sz="1400" dirty="0">
                <a:cs typeface="Calibri" panose="020F0502020204030204" pitchFamily="34" charset="0"/>
              </a:rPr>
              <a:t>στη συμβολή των οδών Ασκληπιού &amp; Ηπείρου.</a:t>
            </a:r>
          </a:p>
          <a:p>
            <a:r>
              <a:rPr lang="el-GR" sz="1400" dirty="0">
                <a:cs typeface="Calibri" panose="020F0502020204030204" pitchFamily="34" charset="0"/>
              </a:rPr>
              <a:t>(Αρχείο Βύρωνα </a:t>
            </a:r>
            <a:r>
              <a:rPr lang="el-GR" sz="1400" dirty="0" err="1">
                <a:cs typeface="Calibri" panose="020F0502020204030204" pitchFamily="34" charset="0"/>
              </a:rPr>
              <a:t>Μήτου</a:t>
            </a:r>
            <a:r>
              <a:rPr lang="el-GR" sz="1400" dirty="0">
                <a:cs typeface="Calibri" panose="020F0502020204030204" pitchFamily="34" charset="0"/>
              </a:rPr>
              <a:t>)</a:t>
            </a: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8086" y="5782962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719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2" y="1223206"/>
            <a:ext cx="4721350" cy="1299749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cs typeface="Calibri" panose="020F0502020204030204" pitchFamily="34" charset="0"/>
              </a:rPr>
              <a:t>Oμάδα Γερμανών στρατιωτών φωτογραφίζεται                                                   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στην βόρεια πλευρά της Κεντρικής Πλατείας της Λάρισας.                                 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Πίσω το κατεστραμμένο ξενοδοχείο «Το Στέμμα».                                               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(Συλλογή Βύρωνα </a:t>
            </a:r>
            <a:r>
              <a:rPr lang="el-GR" sz="1400" dirty="0" err="1">
                <a:cs typeface="Calibri" panose="020F0502020204030204" pitchFamily="34" charset="0"/>
              </a:rPr>
              <a:t>Μήτου</a:t>
            </a:r>
            <a:r>
              <a:rPr lang="el-GR" sz="1400" dirty="0">
                <a:cs typeface="Calibri" panose="020F0502020204030204" pitchFamily="34" charset="0"/>
              </a:rPr>
              <a:t>)</a:t>
            </a:r>
            <a:endParaRPr lang="el-GR" sz="14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18" y="2563986"/>
            <a:ext cx="4599717" cy="3083326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85" y="2563986"/>
            <a:ext cx="4571851" cy="2942734"/>
          </a:xfrm>
        </p:spPr>
      </p:pic>
      <p:sp>
        <p:nvSpPr>
          <p:cNvPr id="5" name="TextBox 4"/>
          <p:cNvSpPr txBox="1"/>
          <p:nvPr/>
        </p:nvSpPr>
        <p:spPr>
          <a:xfrm>
            <a:off x="6181344" y="1396026"/>
            <a:ext cx="4357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Οδός Μεγάλου Αλεξάνδρου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στο τμήμα των σημερινών οδών Κύπρου και </a:t>
            </a:r>
            <a:r>
              <a:rPr lang="el-GR" sz="1400" dirty="0" err="1">
                <a:cs typeface="Calibri" panose="020F0502020204030204" pitchFamily="34" charset="0"/>
              </a:rPr>
              <a:t>Κούμα</a:t>
            </a:r>
            <a:r>
              <a:rPr lang="el-GR" sz="1400" dirty="0">
                <a:cs typeface="Calibri" panose="020F0502020204030204" pitchFamily="34" charset="0"/>
              </a:rPr>
              <a:t/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(Συλλογή Βύρωνα </a:t>
            </a:r>
            <a:r>
              <a:rPr lang="el-GR" sz="1400" dirty="0" err="1">
                <a:cs typeface="Calibri" panose="020F0502020204030204" pitchFamily="34" charset="0"/>
              </a:rPr>
              <a:t>Μήτου</a:t>
            </a:r>
            <a:r>
              <a:rPr lang="el-GR" sz="1400" dirty="0">
                <a:cs typeface="Calibri" panose="020F0502020204030204" pitchFamily="34" charset="0"/>
              </a:rPr>
              <a:t>)</a:t>
            </a:r>
            <a:br>
              <a:rPr lang="el-GR" sz="1400" dirty="0">
                <a:cs typeface="Calibri" panose="020F0502020204030204" pitchFamily="34" charset="0"/>
              </a:rPr>
            </a:b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8086" y="5782962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995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7917" y="1217082"/>
            <a:ext cx="4619366" cy="1225609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cs typeface="Calibri" panose="020F0502020204030204" pitchFamily="34" charset="0"/>
              </a:rPr>
              <a:t>Η οδός Αλεξάνδρας (Κύπρου)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το 1941 βομβαρδισμένη.                                                 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Αγγ</a:t>
            </a:r>
            <a:r>
              <a:rPr lang="el-GR" sz="1400" dirty="0">
                <a:cs typeface="Calibri" panose="020F0502020204030204" pitchFamily="34" charset="0"/>
              </a:rPr>
              <a:t>. </a:t>
            </a:r>
            <a:r>
              <a:rPr lang="el-GR" sz="1400" dirty="0" err="1">
                <a:cs typeface="Calibri" panose="020F0502020204030204" pitchFamily="34" charset="0"/>
              </a:rPr>
              <a:t>Αβδανά</a:t>
            </a:r>
            <a:r>
              <a:rPr lang="el-GR" sz="1400" dirty="0">
                <a:cs typeface="Calibri" panose="020F0502020204030204" pitchFamily="34" charset="0"/>
              </a:rPr>
              <a:t>)                                                                                                            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sz="14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17" y="2568224"/>
            <a:ext cx="4509101" cy="3054372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93" y="2568224"/>
            <a:ext cx="4718050" cy="2495008"/>
          </a:xfrm>
        </p:spPr>
      </p:pic>
      <p:sp>
        <p:nvSpPr>
          <p:cNvPr id="5" name="TextBox 4"/>
          <p:cNvSpPr txBox="1"/>
          <p:nvPr/>
        </p:nvSpPr>
        <p:spPr>
          <a:xfrm>
            <a:off x="6033063" y="1352832"/>
            <a:ext cx="4593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Η οδός Αλεξάνδρας (Κύπρου).</a:t>
            </a:r>
          </a:p>
          <a:p>
            <a:r>
              <a:rPr lang="el-GR" sz="1400" dirty="0">
                <a:cs typeface="Calibri" panose="020F0502020204030204" pitchFamily="34" charset="0"/>
              </a:rPr>
              <a:t>Αριστερά η Κεντρική Πλατεία </a:t>
            </a:r>
          </a:p>
          <a:p>
            <a:r>
              <a:rPr lang="el-GR" sz="1400" dirty="0">
                <a:cs typeface="Calibri" panose="020F0502020204030204" pitchFamily="34" charset="0"/>
              </a:rPr>
              <a:t>και στο βάθος η Εθνική Τράπεζα.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Φωτοθήκη</a:t>
            </a:r>
            <a:r>
              <a:rPr lang="el-GR" sz="1400" dirty="0">
                <a:cs typeface="Calibri" panose="020F0502020204030204" pitchFamily="34" charset="0"/>
              </a:rPr>
              <a:t> Λάρισας)</a:t>
            </a: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8086" y="5774724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5086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87164" y="1336359"/>
            <a:ext cx="4721350" cy="1299749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cs typeface="Calibri" panose="020F0502020204030204" pitchFamily="34" charset="0"/>
              </a:rPr>
              <a:t>Το φαρμακείο Αγ. </a:t>
            </a:r>
            <a:r>
              <a:rPr lang="el-GR" sz="1400" dirty="0" err="1">
                <a:cs typeface="Calibri" panose="020F0502020204030204" pitchFamily="34" charset="0"/>
              </a:rPr>
              <a:t>Αστεριάδου</a:t>
            </a:r>
            <a:r>
              <a:rPr lang="el-GR" sz="1400" dirty="0">
                <a:cs typeface="Calibri" panose="020F0502020204030204" pitchFamily="34" charset="0"/>
              </a:rPr>
              <a:t> μετά τους </a:t>
            </a:r>
            <a:r>
              <a:rPr lang="el-GR" sz="1400" dirty="0" smtClean="0">
                <a:cs typeface="Calibri" panose="020F0502020204030204" pitchFamily="34" charset="0"/>
              </a:rPr>
              <a:t>βομβαρδισμούς</a:t>
            </a:r>
            <a:br>
              <a:rPr lang="el-GR" sz="1400" dirty="0" smtClean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και τον σεισμό της 1ης Μαρτίου 1941</a:t>
            </a:r>
            <a:r>
              <a:rPr lang="el-GR" sz="1400" dirty="0" smtClean="0">
                <a:cs typeface="Calibri" panose="020F0502020204030204" pitchFamily="34" charset="0"/>
              </a:rPr>
              <a:t>,</a:t>
            </a:r>
            <a:br>
              <a:rPr lang="el-GR" sz="1400" dirty="0" smtClean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στην οδό Αλεξάνδρας (Κύπρου).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Αγγ</a:t>
            </a:r>
            <a:r>
              <a:rPr lang="el-GR" sz="1400" dirty="0">
                <a:cs typeface="Calibri" panose="020F0502020204030204" pitchFamily="34" charset="0"/>
              </a:rPr>
              <a:t>. </a:t>
            </a:r>
            <a:r>
              <a:rPr lang="el-GR" sz="1400" dirty="0" err="1">
                <a:cs typeface="Calibri" panose="020F0502020204030204" pitchFamily="34" charset="0"/>
              </a:rPr>
              <a:t>Αβδανά</a:t>
            </a:r>
            <a:r>
              <a:rPr lang="el-GR" sz="1400" dirty="0">
                <a:cs typeface="Calibri" panose="020F0502020204030204" pitchFamily="34" charset="0"/>
              </a:rPr>
              <a:t>)</a:t>
            </a:r>
            <a:br>
              <a:rPr lang="el-GR" sz="1400" dirty="0">
                <a:cs typeface="Calibri" panose="020F0502020204030204" pitchFamily="34" charset="0"/>
              </a:rPr>
            </a:br>
            <a:endParaRPr lang="el-GR" sz="14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7" y="2560638"/>
            <a:ext cx="4606845" cy="3309937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93" y="2560638"/>
            <a:ext cx="4718050" cy="1700804"/>
          </a:xfrm>
        </p:spPr>
      </p:pic>
      <p:sp>
        <p:nvSpPr>
          <p:cNvPr id="7" name="TextBox 6"/>
          <p:cNvSpPr txBox="1"/>
          <p:nvPr/>
        </p:nvSpPr>
        <p:spPr>
          <a:xfrm>
            <a:off x="6181344" y="1451688"/>
            <a:ext cx="45937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Σταθμευμένη φάλαγγα αυτοκινήτων στην οδό </a:t>
            </a:r>
            <a:r>
              <a:rPr lang="el-GR" sz="1400" dirty="0" err="1" smtClean="0">
                <a:cs typeface="Calibri" panose="020F0502020204030204" pitchFamily="34" charset="0"/>
              </a:rPr>
              <a:t>Κούμα</a:t>
            </a:r>
            <a:endParaRPr lang="el-GR" sz="1400" dirty="0" smtClean="0">
              <a:cs typeface="Calibri" panose="020F0502020204030204" pitchFamily="34" charset="0"/>
            </a:endParaRPr>
          </a:p>
          <a:p>
            <a:r>
              <a:rPr lang="el-GR" sz="1400" dirty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Φωτοθήκη</a:t>
            </a:r>
            <a:r>
              <a:rPr lang="el-GR" sz="1400" dirty="0">
                <a:cs typeface="Calibri" panose="020F0502020204030204" pitchFamily="34" charset="0"/>
              </a:rPr>
              <a:t> Λάρισας)</a:t>
            </a:r>
            <a:endParaRPr lang="el-GR" sz="1400" dirty="0"/>
          </a:p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10948086" y="5774724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7069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11878" y="1279150"/>
            <a:ext cx="4721350" cy="1332700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cs typeface="Calibri" panose="020F0502020204030204" pitchFamily="34" charset="0"/>
              </a:rPr>
              <a:t>H περιοχή στην αρχή της οδού Μακεδονίας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(Ελ. Βενιζέλου σήμερα)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μετά το σεισμό και τους βομβαρδισμούς. 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(Συλλογή Βύρωνα </a:t>
            </a:r>
            <a:r>
              <a:rPr lang="el-GR" sz="1400" dirty="0" err="1">
                <a:cs typeface="Calibri" panose="020F0502020204030204" pitchFamily="34" charset="0"/>
              </a:rPr>
              <a:t>Μήτου</a:t>
            </a:r>
            <a:r>
              <a:rPr lang="el-GR" sz="1400" dirty="0">
                <a:cs typeface="Calibri" panose="020F0502020204030204" pitchFamily="34" charset="0"/>
              </a:rPr>
              <a:t>)</a:t>
            </a:r>
            <a:endParaRPr lang="el-GR" sz="14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29" y="2639787"/>
            <a:ext cx="4718050" cy="2542038"/>
          </a:xfrm>
        </p:spPr>
      </p:pic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747" r="1991" b="25046"/>
          <a:stretch/>
        </p:blipFill>
        <p:spPr>
          <a:xfrm>
            <a:off x="6777754" y="2486722"/>
            <a:ext cx="3297121" cy="3327018"/>
          </a:xfrm>
        </p:spPr>
      </p:pic>
      <p:sp>
        <p:nvSpPr>
          <p:cNvPr id="6" name="TextBox 5"/>
          <p:cNvSpPr txBox="1"/>
          <p:nvPr/>
        </p:nvSpPr>
        <p:spPr>
          <a:xfrm>
            <a:off x="6656173" y="1477314"/>
            <a:ext cx="4456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Η οδός Πολυκάρπου στον Λόφο Ακροπόλεως </a:t>
            </a:r>
            <a:r>
              <a:rPr lang="el-GR" sz="1400" dirty="0" err="1" smtClean="0"/>
              <a:t>φωτογραφημένη</a:t>
            </a:r>
            <a:r>
              <a:rPr lang="el-GR" sz="1400" dirty="0" smtClean="0"/>
              <a:t> </a:t>
            </a:r>
          </a:p>
          <a:p>
            <a:r>
              <a:rPr lang="el-GR" sz="1400" dirty="0"/>
              <a:t>α</a:t>
            </a:r>
            <a:r>
              <a:rPr lang="el-GR" sz="1400" dirty="0" smtClean="0"/>
              <a:t>πό την οδό Μακεδονίας (Βενιζέλου σήμερα).</a:t>
            </a:r>
          </a:p>
          <a:p>
            <a:r>
              <a:rPr lang="el-GR" sz="1400" dirty="0" smtClean="0"/>
              <a:t>(Συλλογή Βύρωνα </a:t>
            </a:r>
            <a:r>
              <a:rPr lang="el-GR" sz="1400" dirty="0" err="1" smtClean="0"/>
              <a:t>Μήτου</a:t>
            </a:r>
            <a:r>
              <a:rPr lang="el-GR" sz="1400" dirty="0" smtClean="0"/>
              <a:t>)</a:t>
            </a:r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948086" y="5774724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0762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721350" cy="1307987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latin typeface="+mn-lt"/>
                <a:cs typeface="Calibri" panose="020F0502020204030204" pitchFamily="34" charset="0"/>
              </a:rPr>
              <a:t>Ο λόφος 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Ακροπόλεως.</a:t>
            </a:r>
            <a:br>
              <a:rPr lang="el-GR" sz="1400" dirty="0" smtClean="0">
                <a:latin typeface="+mn-lt"/>
                <a:cs typeface="Calibri" panose="020F0502020204030204" pitchFamily="34" charset="0"/>
              </a:rPr>
            </a:br>
            <a:r>
              <a:rPr lang="el-GR" sz="1400" dirty="0" smtClean="0">
                <a:latin typeface="+mn-lt"/>
                <a:cs typeface="Calibri" panose="020F0502020204030204" pitchFamily="34" charset="0"/>
              </a:rPr>
              <a:t>(Συλλογή Βύρωνα </a:t>
            </a:r>
            <a:r>
              <a:rPr lang="el-GR" sz="1400" dirty="0" err="1" smtClean="0">
                <a:latin typeface="+mn-lt"/>
                <a:cs typeface="Calibri" panose="020F0502020204030204" pitchFamily="34" charset="0"/>
              </a:rPr>
              <a:t>Μήτου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)</a:t>
            </a:r>
            <a:endParaRPr lang="el-GR" sz="1400" dirty="0">
              <a:latin typeface="+mn-lt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19" y="2560320"/>
            <a:ext cx="4637733" cy="2323769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2560320"/>
            <a:ext cx="4610224" cy="2945549"/>
          </a:xfrm>
        </p:spPr>
      </p:pic>
      <p:sp>
        <p:nvSpPr>
          <p:cNvPr id="5" name="TextBox 4"/>
          <p:cNvSpPr txBox="1"/>
          <p:nvPr/>
        </p:nvSpPr>
        <p:spPr>
          <a:xfrm>
            <a:off x="6181344" y="1390769"/>
            <a:ext cx="46102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Η δυτική πλευρά του Μητροπολιτικού Ναού του Αγίου </a:t>
            </a:r>
            <a:r>
              <a:rPr lang="el-GR" sz="1400" dirty="0" err="1">
                <a:cs typeface="Calibri" panose="020F0502020204030204" pitchFamily="34" charset="0"/>
              </a:rPr>
              <a:t>Αχιλλίου</a:t>
            </a:r>
            <a:r>
              <a:rPr lang="el-GR" sz="1400" dirty="0" smtClean="0">
                <a:cs typeface="Calibri" panose="020F0502020204030204" pitchFamily="34" charset="0"/>
              </a:rPr>
              <a:t>,</a:t>
            </a:r>
          </a:p>
          <a:p>
            <a:r>
              <a:rPr lang="el-GR" sz="1400" dirty="0">
                <a:cs typeface="Calibri" panose="020F0502020204030204" pitchFamily="34" charset="0"/>
              </a:rPr>
              <a:t>όπως την αντίκρισαν οι πρώτοι Ιταλοί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>
                <a:cs typeface="Calibri" panose="020F0502020204030204" pitchFamily="34" charset="0"/>
              </a:rPr>
              <a:t>που έφτασαν στη Λάρισα τον Ιούνιο του </a:t>
            </a:r>
            <a:r>
              <a:rPr lang="el-GR" sz="1400" dirty="0" smtClean="0">
                <a:cs typeface="Calibri" panose="020F0502020204030204" pitchFamily="34" charset="0"/>
              </a:rPr>
              <a:t>1941.</a:t>
            </a:r>
          </a:p>
          <a:p>
            <a:r>
              <a:rPr lang="el-GR" sz="1400" dirty="0" smtClean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Φωτοθήκης</a:t>
            </a:r>
            <a:r>
              <a:rPr lang="el-GR" sz="1400" dirty="0">
                <a:cs typeface="Calibri" panose="020F0502020204030204" pitchFamily="34" charset="0"/>
              </a:rPr>
              <a:t> Λάρισας – Αρχείο </a:t>
            </a:r>
            <a:r>
              <a:rPr lang="el-GR" sz="1400" dirty="0" err="1" smtClean="0">
                <a:cs typeface="Calibri" panose="020F0502020204030204" pitchFamily="34" charset="0"/>
              </a:rPr>
              <a:t>Zamperin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8086" y="5774724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9978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8448" y="1252333"/>
            <a:ext cx="4721350" cy="1307987"/>
          </a:xfrm>
        </p:spPr>
        <p:txBody>
          <a:bodyPr>
            <a:normAutofit/>
          </a:bodyPr>
          <a:lstStyle/>
          <a:p>
            <a:pPr algn="l"/>
            <a:r>
              <a:rPr lang="el-GR" sz="1400" dirty="0">
                <a:latin typeface="+mn-lt"/>
                <a:cs typeface="Calibri" panose="020F0502020204030204" pitchFamily="34" charset="0"/>
              </a:rPr>
              <a:t>Τμήμα γερμανικής φάλαγγας 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αυτοκινήτων</a:t>
            </a:r>
            <a:br>
              <a:rPr lang="el-GR" sz="1400" dirty="0" smtClean="0">
                <a:latin typeface="+mn-lt"/>
                <a:cs typeface="Calibri" panose="020F0502020204030204" pitchFamily="34" charset="0"/>
              </a:rPr>
            </a:br>
            <a:r>
              <a:rPr lang="el-GR" sz="1400" dirty="0">
                <a:latin typeface="+mn-lt"/>
                <a:cs typeface="Calibri" panose="020F0502020204030204" pitchFamily="34" charset="0"/>
              </a:rPr>
              <a:t>στο τέρμα της οδού Μακεδονίας (Βενιζέλου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),</a:t>
            </a:r>
            <a:br>
              <a:rPr lang="el-GR" sz="1400" dirty="0" smtClean="0">
                <a:latin typeface="+mn-lt"/>
                <a:cs typeface="Calibri" panose="020F0502020204030204" pitchFamily="34" charset="0"/>
              </a:rPr>
            </a:br>
            <a:r>
              <a:rPr lang="el-GR" sz="1400" dirty="0">
                <a:latin typeface="+mn-lt"/>
                <a:cs typeface="Calibri" panose="020F0502020204030204" pitchFamily="34" charset="0"/>
              </a:rPr>
              <a:t>πριν εισέλθει στη γέφυρα Αλκαζάρ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.</a:t>
            </a:r>
            <a:br>
              <a:rPr lang="el-GR" sz="1400" dirty="0" smtClean="0">
                <a:latin typeface="+mn-lt"/>
                <a:cs typeface="Calibri" panose="020F0502020204030204" pitchFamily="34" charset="0"/>
              </a:rPr>
            </a:br>
            <a:r>
              <a:rPr lang="el-GR" sz="1400" dirty="0" smtClean="0">
                <a:latin typeface="+mn-lt"/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latin typeface="+mn-lt"/>
                <a:cs typeface="Calibri" panose="020F0502020204030204" pitchFamily="34" charset="0"/>
              </a:rPr>
              <a:t>Φωτοθήκης</a:t>
            </a:r>
            <a:r>
              <a:rPr lang="el-GR" sz="1400" dirty="0">
                <a:latin typeface="+mn-lt"/>
                <a:cs typeface="Calibri" panose="020F0502020204030204" pitchFamily="34" charset="0"/>
              </a:rPr>
              <a:t> </a:t>
            </a:r>
            <a:r>
              <a:rPr lang="el-GR" sz="1400" dirty="0" smtClean="0">
                <a:latin typeface="+mn-lt"/>
                <a:cs typeface="Calibri" panose="020F0502020204030204" pitchFamily="34" charset="0"/>
              </a:rPr>
              <a:t>Λάρισας)</a:t>
            </a:r>
            <a:endParaRPr lang="el-GR" sz="1400" dirty="0">
              <a:latin typeface="+mn-lt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13" y="2560320"/>
            <a:ext cx="4444019" cy="3309937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9" y="2560319"/>
            <a:ext cx="2645735" cy="3309937"/>
          </a:xfrm>
        </p:spPr>
      </p:pic>
      <p:sp>
        <p:nvSpPr>
          <p:cNvPr id="5" name="TextBox 4"/>
          <p:cNvSpPr txBox="1"/>
          <p:nvPr/>
        </p:nvSpPr>
        <p:spPr>
          <a:xfrm>
            <a:off x="6260758" y="1411411"/>
            <a:ext cx="4506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cs typeface="Calibri" panose="020F0502020204030204" pitchFamily="34" charset="0"/>
              </a:rPr>
              <a:t>Επισκευή γερμανικού αεροσκάφους </a:t>
            </a:r>
            <a:r>
              <a:rPr lang="en-US" sz="1400" dirty="0" err="1">
                <a:cs typeface="Calibri" panose="020F0502020204030204" pitchFamily="34" charset="0"/>
              </a:rPr>
              <a:t>junker</a:t>
            </a:r>
            <a:r>
              <a:rPr lang="en-US" sz="1400" dirty="0">
                <a:cs typeface="Calibri" panose="020F0502020204030204" pitchFamily="34" charset="0"/>
              </a:rPr>
              <a:t> – 87 (</a:t>
            </a:r>
            <a:r>
              <a:rPr lang="el-GR" sz="1400" dirty="0" err="1">
                <a:cs typeface="Calibri" panose="020F0502020204030204" pitchFamily="34" charset="0"/>
              </a:rPr>
              <a:t>Στούκας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</a:p>
          <a:p>
            <a:r>
              <a:rPr lang="el-GR" sz="1400" dirty="0">
                <a:cs typeface="Calibri" panose="020F0502020204030204" pitchFamily="34" charset="0"/>
              </a:rPr>
              <a:t>στο αεροδρόμιο της Λάρισας.</a:t>
            </a:r>
            <a:br>
              <a:rPr lang="el-GR" sz="1400" dirty="0">
                <a:cs typeface="Calibri" panose="020F0502020204030204" pitchFamily="34" charset="0"/>
              </a:rPr>
            </a:br>
            <a:r>
              <a:rPr lang="el-GR" sz="1400" dirty="0" smtClean="0">
                <a:cs typeface="Calibri" panose="020F0502020204030204" pitchFamily="34" charset="0"/>
              </a:rPr>
              <a:t>(Συλλογή </a:t>
            </a:r>
            <a:r>
              <a:rPr lang="el-GR" sz="1400" dirty="0" err="1">
                <a:cs typeface="Calibri" panose="020F0502020204030204" pitchFamily="34" charset="0"/>
              </a:rPr>
              <a:t>Φωτοθήκη</a:t>
            </a:r>
            <a:r>
              <a:rPr lang="el-GR" sz="1400" dirty="0">
                <a:cs typeface="Calibri" panose="020F0502020204030204" pitchFamily="34" charset="0"/>
              </a:rPr>
              <a:t> Λάρισας – Αρχείο </a:t>
            </a:r>
            <a:r>
              <a:rPr lang="en-US" sz="1400" dirty="0" err="1" smtClean="0">
                <a:cs typeface="Calibri" panose="020F0502020204030204" pitchFamily="34" charset="0"/>
              </a:rPr>
              <a:t>Zamperin</a:t>
            </a:r>
            <a:r>
              <a:rPr lang="el-GR" sz="1400" dirty="0" smtClean="0">
                <a:cs typeface="Calibri" panose="020F0502020204030204" pitchFamily="34" charset="0"/>
              </a:rPr>
              <a:t>)</a:t>
            </a: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8086" y="5774724"/>
            <a:ext cx="3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27392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232</TotalTime>
  <Words>352</Words>
  <Application>Microsoft Office PowerPoint</Application>
  <PresentationFormat>Ευρεία οθόνη</PresentationFormat>
  <Paragraphs>69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Garamond</vt:lpstr>
      <vt:lpstr>Οργανικό</vt:lpstr>
      <vt:lpstr>Η μνήμη της πόλης</vt:lpstr>
      <vt:lpstr>Κεντρική πλατεία Λάρισας.                                                                                                                                                Στο βάθος διακρίνεται το κατεστραμμένο κτήριο του ξενοδοχείου «ΠΑΝΕΛΛΗΝΙΟΝ».                                                                                                                                                                                                                                             (Συλλογή Archivio Museo del Risorgimento &amp; della Resistemza «R. Giusti», Fonto Guido Barilli)                         </vt:lpstr>
      <vt:lpstr>Καταστροφές στη Λάρισα.                                                                                       Η οδός Πανός φωτογραφημένη από την οδό Κύπρου. (Συλλογή Βύρωνα Μήτου)</vt:lpstr>
      <vt:lpstr>Oμάδα Γερμανών στρατιωτών φωτογραφίζεται                                                     στην βόρεια πλευρά της Κεντρικής Πλατείας της Λάρισας.                                   Πίσω το κατεστραμμένο ξενοδοχείο «Το Στέμμα».                                                 (Συλλογή Βύρωνα Μήτου)</vt:lpstr>
      <vt:lpstr>Η οδός Αλεξάνδρας (Κύπρου)  το 1941 βομβαρδισμένη.                                                   (Συλλογή Αγγ. Αβδανά)                                                                                                              </vt:lpstr>
      <vt:lpstr>Το φαρμακείο Αγ. Αστεριάδου μετά τους βομβαρδισμούς και τον σεισμό της 1ης Μαρτίου 1941, στην οδό Αλεξάνδρας (Κύπρου).  (Συλλογή Αγγ. Αβδανά) </vt:lpstr>
      <vt:lpstr>H περιοχή στην αρχή της οδού Μακεδονίας  (Ελ. Βενιζέλου σήμερα)  μετά το σεισμό και τους βομβαρδισμούς.  (Συλλογή Βύρωνα Μήτου)</vt:lpstr>
      <vt:lpstr>Ο λόφος Ακροπόλεως. (Συλλογή Βύρωνα Μήτου)</vt:lpstr>
      <vt:lpstr>Τμήμα γερμανικής φάλαγγας αυτοκινήτων στο τέρμα της οδού Μακεδονίας (Βενιζέλου), πριν εισέλθει στη γέφυρα Αλκαζάρ. (Συλλογή Φωτοθήκης Λάρισας)</vt:lpstr>
      <vt:lpstr>H αποξήλωση της προσωρινής ξύλινης προσθήκης της γέφυρας, με προορισμό να κατεδαφιστεί ολόκληρη και στη θέση της να κτιστεί η μεταπολεμική γέφυρα από τσιμέντο. 1947. (Συλλογή Βάνιας Τλούπα)</vt:lpstr>
      <vt:lpstr>Γερμανικά άρματα μάχης στην κοίτη του Πηνειού, 1941. (Συλλογή Βύρωνα Μήτου)</vt:lpstr>
      <vt:lpstr>Η έκθεση «Η μνήμη της πόλης Λάρισα, κατοχή – Απελευθέρωση, 1941- 1944», φιλοξενείται μόνιμα στη Δημοτική Πινακοθήκη Λάρισας, Μουσείο Γ.Ι. Κατσίγρα, στον χώρο έναντι της βιβλιοθήκης.  Είναι επισκέψιμη για το κοινό από Τρίτη έως Κυριακή 10:00 – 14:00 &amp; 18:00 – 21:00. Τη Δευτέρα παραμένει κλειστή. </vt:lpstr>
      <vt:lpstr> Απόψεις της έκθεσης «Η μνήμη της πόλης Λάρισα, κατοχή – Απελευθέρωση, 1941- 1944». </vt:lpstr>
      <vt:lpstr> </vt:lpstr>
      <vt:lpstr>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μνήμη της πόλης</dc:title>
  <dc:creator>Χρήστης των Windows</dc:creator>
  <cp:lastModifiedBy>Χρήστης των Windows</cp:lastModifiedBy>
  <cp:revision>61</cp:revision>
  <dcterms:created xsi:type="dcterms:W3CDTF">2020-10-12T08:22:34Z</dcterms:created>
  <dcterms:modified xsi:type="dcterms:W3CDTF">2020-10-14T10:18:03Z</dcterms:modified>
</cp:coreProperties>
</file>